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5"/>
  </p:notesMasterIdLst>
  <p:sldIdLst>
    <p:sldId id="464" r:id="rId2"/>
    <p:sldId id="537" r:id="rId3"/>
    <p:sldId id="547" r:id="rId4"/>
    <p:sldId id="538" r:id="rId5"/>
    <p:sldId id="539" r:id="rId6"/>
    <p:sldId id="540" r:id="rId7"/>
    <p:sldId id="541" r:id="rId8"/>
    <p:sldId id="542" r:id="rId9"/>
    <p:sldId id="543" r:id="rId10"/>
    <p:sldId id="544" r:id="rId11"/>
    <p:sldId id="545" r:id="rId12"/>
    <p:sldId id="546" r:id="rId13"/>
    <p:sldId id="548" r:id="rId14"/>
    <p:sldId id="549" r:id="rId15"/>
    <p:sldId id="465" r:id="rId16"/>
    <p:sldId id="466" r:id="rId17"/>
    <p:sldId id="467" r:id="rId18"/>
    <p:sldId id="468" r:id="rId19"/>
    <p:sldId id="551" r:id="rId20"/>
    <p:sldId id="552" r:id="rId21"/>
    <p:sldId id="553" r:id="rId22"/>
    <p:sldId id="577" r:id="rId23"/>
    <p:sldId id="554" r:id="rId24"/>
    <p:sldId id="555" r:id="rId25"/>
    <p:sldId id="472" r:id="rId26"/>
    <p:sldId id="556" r:id="rId27"/>
    <p:sldId id="557" r:id="rId28"/>
    <p:sldId id="558" r:id="rId29"/>
    <p:sldId id="569" r:id="rId30"/>
    <p:sldId id="474" r:id="rId31"/>
    <p:sldId id="560" r:id="rId32"/>
    <p:sldId id="561" r:id="rId33"/>
    <p:sldId id="562" r:id="rId34"/>
    <p:sldId id="563" r:id="rId35"/>
    <p:sldId id="564" r:id="rId36"/>
    <p:sldId id="565" r:id="rId37"/>
    <p:sldId id="570" r:id="rId38"/>
    <p:sldId id="571" r:id="rId39"/>
    <p:sldId id="572" r:id="rId40"/>
    <p:sldId id="566" r:id="rId41"/>
    <p:sldId id="567" r:id="rId42"/>
    <p:sldId id="568" r:id="rId43"/>
    <p:sldId id="480" r:id="rId44"/>
    <p:sldId id="482" r:id="rId45"/>
    <p:sldId id="491" r:id="rId46"/>
    <p:sldId id="492" r:id="rId47"/>
    <p:sldId id="573" r:id="rId48"/>
    <p:sldId id="574" r:id="rId49"/>
    <p:sldId id="615" r:id="rId50"/>
    <p:sldId id="494" r:id="rId51"/>
    <p:sldId id="578" r:id="rId52"/>
    <p:sldId id="579" r:id="rId53"/>
    <p:sldId id="580" r:id="rId54"/>
    <p:sldId id="581" r:id="rId55"/>
    <p:sldId id="582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8" r:id="rId70"/>
    <p:sldId id="599" r:id="rId71"/>
    <p:sldId id="600" r:id="rId72"/>
    <p:sldId id="596" r:id="rId73"/>
    <p:sldId id="597" r:id="rId74"/>
    <p:sldId id="601" r:id="rId75"/>
    <p:sldId id="602" r:id="rId76"/>
    <p:sldId id="603" r:id="rId77"/>
    <p:sldId id="604" r:id="rId78"/>
    <p:sldId id="605" r:id="rId79"/>
    <p:sldId id="606" r:id="rId80"/>
    <p:sldId id="607" r:id="rId81"/>
    <p:sldId id="608" r:id="rId82"/>
    <p:sldId id="609" r:id="rId83"/>
    <p:sldId id="610" r:id="rId84"/>
    <p:sldId id="611" r:id="rId85"/>
    <p:sldId id="495" r:id="rId86"/>
    <p:sldId id="496" r:id="rId87"/>
    <p:sldId id="497" r:id="rId88"/>
    <p:sldId id="498" r:id="rId89"/>
    <p:sldId id="499" r:id="rId90"/>
    <p:sldId id="500" r:id="rId91"/>
    <p:sldId id="501" r:id="rId92"/>
    <p:sldId id="502" r:id="rId93"/>
    <p:sldId id="503" r:id="rId94"/>
    <p:sldId id="506" r:id="rId95"/>
    <p:sldId id="505" r:id="rId96"/>
    <p:sldId id="516" r:id="rId97"/>
    <p:sldId id="515" r:id="rId98"/>
    <p:sldId id="612" r:id="rId99"/>
    <p:sldId id="510" r:id="rId100"/>
    <p:sldId id="509" r:id="rId101"/>
    <p:sldId id="511" r:id="rId102"/>
    <p:sldId id="508" r:id="rId103"/>
    <p:sldId id="513" r:id="rId104"/>
    <p:sldId id="512" r:id="rId105"/>
    <p:sldId id="517" r:id="rId106"/>
    <p:sldId id="518" r:id="rId107"/>
    <p:sldId id="613" r:id="rId108"/>
    <p:sldId id="520" r:id="rId109"/>
    <p:sldId id="521" r:id="rId110"/>
    <p:sldId id="522" r:id="rId111"/>
    <p:sldId id="523" r:id="rId112"/>
    <p:sldId id="524" r:id="rId113"/>
    <p:sldId id="525" r:id="rId114"/>
    <p:sldId id="526" r:id="rId115"/>
    <p:sldId id="527" r:id="rId116"/>
    <p:sldId id="614" r:id="rId117"/>
    <p:sldId id="531" r:id="rId118"/>
    <p:sldId id="532" r:id="rId119"/>
    <p:sldId id="616" r:id="rId120"/>
    <p:sldId id="528" r:id="rId121"/>
    <p:sldId id="529" r:id="rId122"/>
    <p:sldId id="530" r:id="rId123"/>
    <p:sldId id="533" r:id="rId124"/>
  </p:sldIdLst>
  <p:sldSz cx="9906000" cy="6858000" type="A4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A651"/>
    <a:srgbClr val="2D2D2D"/>
    <a:srgbClr val="EB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4" autoAdjust="0"/>
    <p:restoredTop sz="90941" autoAdjust="0"/>
  </p:normalViewPr>
  <p:slideViewPr>
    <p:cSldViewPr snapToGrid="0">
      <p:cViewPr>
        <p:scale>
          <a:sx n="75" d="100"/>
          <a:sy n="75" d="100"/>
        </p:scale>
        <p:origin x="2130" y="7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>
      <p:cViewPr varScale="1">
        <p:scale>
          <a:sx n="83" d="100"/>
          <a:sy n="83" d="100"/>
        </p:scale>
        <p:origin x="5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98850-D40B-4EDE-871F-15DEB5C04251}" type="datetimeFigureOut">
              <a:rPr lang="zh-TW" altLang="en-US" smtClean="0"/>
              <a:t>2018/7/16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0A93C-0659-498E-B8F5-C171BC2365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89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https://panx.asia/archives/53209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0A93C-0659-498E-B8F5-C171BC2365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42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0A93C-0659-498E-B8F5-C171BC2365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0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0" y="3886201"/>
            <a:ext cx="6934200" cy="32316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62D86-D091-4206-A464-77A62677075C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24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A54940-28A8-4031-A9EC-DA95ACCB2F07}" type="slidenum">
              <a:rPr lang="zh-TW" altLang="en-US">
                <a:solidFill>
                  <a:srgbClr val="FFFFFF"/>
                </a:solidFill>
              </a:rPr>
              <a:pPr/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頁尾版面配置區 12"/>
          <p:cNvSpPr>
            <a:spLocks noGrp="1"/>
          </p:cNvSpPr>
          <p:nvPr>
            <p:ph type="ftr" sz="quarter" idx="12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Page-</a:t>
            </a: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9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 indent="0">
              <a:buNone/>
              <a:defRPr sz="20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2000"/>
            </a:lvl2pPr>
            <a:lvl3pPr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8" y="6492875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fld id="{1A9E2661-A718-48C6-98B5-C6374256EF0F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3" y="6492875"/>
            <a:ext cx="63976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985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 indent="0">
              <a:buNone/>
              <a:defRPr sz="20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2000"/>
            </a:lvl2pPr>
            <a:lvl3pPr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8" y="6492875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fld id="{8496E98A-E2D9-42CC-BC29-EDFAD7FD0B7F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3" y="6492875"/>
            <a:ext cx="63976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50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 indent="0">
              <a:buNone/>
              <a:defRPr sz="20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2000"/>
            </a:lvl2pPr>
            <a:lvl3pPr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8" y="6492875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fld id="{2AEF9021-A9D4-4B1E-BB0E-E252D9D87527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3" y="6492875"/>
            <a:ext cx="63976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07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53188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9095CACB-988D-4F4B-8BAD-DD56EE97AF5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4991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83F59329-0361-4A32-9349-2D7BF8BFD33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7937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9F14421A-B53E-4D2B-997F-D9B48FFD57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4218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8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25C1404A-BBA1-44AC-A4AB-D168C5ADA44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812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9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C7101899-DEA5-49A4-9423-1B4D661EC69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6512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0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3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5725" y="115891"/>
            <a:ext cx="8647612" cy="649287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877437"/>
          </a:xfrm>
        </p:spPr>
        <p:txBody>
          <a:bodyPr/>
          <a:lstStyle>
            <a:lvl1pPr marL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第二層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第三層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第四層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3C01B-1905-4BDC-8EE5-E15C8314754B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41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4CD5EF-61C9-4A31-A49B-D4DB561066F4}" type="slidenum">
              <a:rPr lang="zh-TW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62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4CD5EF-61C9-4A31-A49B-D4DB561066F4}" type="slidenum">
              <a:rPr lang="zh-TW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37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4CD5EF-61C9-4A31-A49B-D4DB561066F4}" type="slidenum">
              <a:rPr lang="zh-TW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65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 eaLnBrk="0" hangingPunct="0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fld id="{0EE34026-B842-4A1F-AEF1-E076BBFEB8A9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9" name="頁尾版面配置區 6"/>
          <p:cNvSpPr>
            <a:spLocks noGrp="1"/>
          </p:cNvSpPr>
          <p:nvPr>
            <p:ph type="ftr" sz="quarter" idx="12"/>
          </p:nvPr>
        </p:nvSpPr>
        <p:spPr>
          <a:xfrm>
            <a:off x="9024938" y="6492875"/>
            <a:ext cx="63658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498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39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133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018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66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299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430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46FA0-B4E4-4F34-A4D0-C3D611099BD0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16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95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792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6" y="908050"/>
            <a:ext cx="8743951" cy="1708160"/>
          </a:xfrm>
        </p:spPr>
        <p:txBody>
          <a:bodyPr/>
          <a:lstStyle>
            <a:lvl1pPr marL="0" indent="0">
              <a:buNone/>
              <a:defRPr sz="15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1500"/>
            </a:lvl2pPr>
            <a:lvl3pPr>
              <a:buNone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9" y="6492878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A05A216C-44EF-42F3-B163-6315686C88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5" y="6492878"/>
            <a:ext cx="6397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115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6" y="908050"/>
            <a:ext cx="8743951" cy="1708160"/>
          </a:xfrm>
        </p:spPr>
        <p:txBody>
          <a:bodyPr/>
          <a:lstStyle>
            <a:lvl1pPr marL="0" indent="0">
              <a:buNone/>
              <a:defRPr sz="15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1500"/>
            </a:lvl2pPr>
            <a:lvl3pPr>
              <a:buNone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9" y="6492878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A05A216C-44EF-42F3-B163-6315686C88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5" y="6492878"/>
            <a:ext cx="6397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305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6" y="908050"/>
            <a:ext cx="8743951" cy="1708160"/>
          </a:xfrm>
        </p:spPr>
        <p:txBody>
          <a:bodyPr/>
          <a:lstStyle>
            <a:lvl1pPr marL="0" indent="0">
              <a:buNone/>
              <a:defRPr sz="15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1500"/>
            </a:lvl2pPr>
            <a:lvl3pPr>
              <a:buNone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9" y="6492878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A05A216C-44EF-42F3-B163-6315686C88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5" y="6492878"/>
            <a:ext cx="6397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181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6" y="908050"/>
            <a:ext cx="8743951" cy="1708160"/>
          </a:xfrm>
        </p:spPr>
        <p:txBody>
          <a:bodyPr/>
          <a:lstStyle>
            <a:lvl1pPr marL="0">
              <a:buNone/>
              <a:defRPr sz="1500">
                <a:latin typeface="Times New Roman" pitchFamily="18" charset="0"/>
                <a:cs typeface="Times New Roman" pitchFamily="18" charset="0"/>
              </a:defRPr>
            </a:lvl1pPr>
            <a:lvl2pPr>
              <a:defRPr sz="1500"/>
            </a:lvl2pPr>
            <a:lvl3pPr>
              <a:buNone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19906-F8F2-4DCE-9745-3D9383CD81D9}" type="datetimeFigureOut">
              <a:rPr lang="zh-TW" altLang="en-US">
                <a:solidFill>
                  <a:srgbClr val="000000"/>
                </a:solidFill>
              </a:rPr>
              <a:pPr>
                <a:defRPr/>
              </a:pPr>
              <a:t>2018/7/16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7" y="6492878"/>
            <a:ext cx="452438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420E5807-4BE9-4C36-8225-4F328DEEC55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6" name="頁尾版面配置區 6"/>
          <p:cNvSpPr>
            <a:spLocks noGrp="1"/>
          </p:cNvSpPr>
          <p:nvPr>
            <p:ph type="ftr" sz="quarter" idx="12"/>
          </p:nvPr>
        </p:nvSpPr>
        <p:spPr>
          <a:xfrm>
            <a:off x="9024939" y="6492878"/>
            <a:ext cx="63658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68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A54940-28A8-4031-A9EC-DA95ACCB2F07}" type="slidenum">
              <a:rPr lang="zh-TW" altLang="en-US">
                <a:solidFill>
                  <a:srgbClr val="FFFFFF"/>
                </a:solidFill>
              </a:rPr>
              <a:pPr/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頁尾版面配置區 12"/>
          <p:cNvSpPr>
            <a:spLocks noGrp="1"/>
          </p:cNvSpPr>
          <p:nvPr>
            <p:ph type="ftr" sz="quarter" idx="12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Page-</a:t>
            </a: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5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A54940-28A8-4031-A9EC-DA95ACCB2F07}" type="slidenum">
              <a:rPr lang="zh-TW" altLang="en-US">
                <a:solidFill>
                  <a:srgbClr val="FFFFFF"/>
                </a:solidFill>
              </a:rPr>
              <a:pPr/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頁尾版面配置區 12"/>
          <p:cNvSpPr>
            <a:spLocks noGrp="1"/>
          </p:cNvSpPr>
          <p:nvPr>
            <p:ph type="ftr" sz="quarter" idx="12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Page-</a:t>
            </a: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98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2250" y="1135752"/>
            <a:ext cx="8915400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0"/>
            <a:r>
              <a:rPr lang="zh-TW" altLang="en-US" dirty="0" smtClean="0"/>
              <a:t>第二層</a:t>
            </a:r>
          </a:p>
          <a:p>
            <a:pPr lvl="0"/>
            <a:r>
              <a:rPr lang="zh-TW" altLang="en-US" dirty="0" smtClean="0"/>
              <a:t>第三層</a:t>
            </a:r>
          </a:p>
          <a:p>
            <a:pPr lvl="0"/>
            <a:r>
              <a:rPr lang="zh-TW" altLang="en-US" dirty="0" smtClean="0"/>
              <a:t>第四層</a:t>
            </a:r>
          </a:p>
          <a:p>
            <a:pPr lvl="0"/>
            <a:r>
              <a:rPr lang="zh-TW" altLang="en-US" dirty="0" smtClean="0"/>
              <a:t>第五層</a:t>
            </a: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7383" y="115891"/>
            <a:ext cx="8995954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7925" y="6524628"/>
            <a:ext cx="2311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16993D-7CA7-4179-A329-A0B4C364DB5E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6779"/>
            <a:ext cx="9906000" cy="3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2pPr>
      <a:lvl3pPr marL="860822" indent="-171450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rtl="0" fontAlgn="base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rtl="0" fontAlgn="base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rtl="0" fontAlgn="base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rtl="0" fontAlgn="base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ifttt.com/discov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aker.ifttt.com/trigger/notify_me/with/key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2950" y="2693988"/>
            <a:ext cx="8420100" cy="147002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AI</a:t>
            </a:r>
            <a:r>
              <a:rPr lang="zh-TW" altLang="en-US" dirty="0" smtClean="0">
                <a:solidFill>
                  <a:schemeClr val="accent2"/>
                </a:solidFill>
              </a:rPr>
              <a:t>智慧系統實務應用實習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562D86-D091-4206-A464-77A62677075C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深度學習</a:t>
            </a:r>
            <a:r>
              <a:rPr lang="en-US" altLang="zh-TW" dirty="0">
                <a:effectLst/>
              </a:rPr>
              <a:t>(Deep Learning)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2344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人腦的重量大約一公斤多，結構非常複雜，預估具有</a:t>
            </a:r>
            <a:r>
              <a:rPr lang="en-US" altLang="zh-TW" dirty="0"/>
              <a:t>860</a:t>
            </a:r>
            <a:r>
              <a:rPr lang="zh-TW" altLang="en-US" dirty="0"/>
              <a:t>億個神經元，以及超過</a:t>
            </a:r>
            <a:r>
              <a:rPr lang="en-US" altLang="zh-TW" dirty="0"/>
              <a:t>100</a:t>
            </a:r>
            <a:r>
              <a:rPr lang="zh-TW" altLang="en-US" dirty="0"/>
              <a:t>兆條的神經相連，形成的網絡比最先進的超級電腦還要強大。 但是因為人類神經網路太過複雜，為了方便以電腦模擬，將神經元分為多層次，來模擬神經網路。通常會有</a:t>
            </a:r>
            <a:r>
              <a:rPr lang="en-US" altLang="zh-TW" dirty="0"/>
              <a:t>1</a:t>
            </a:r>
            <a:r>
              <a:rPr lang="zh-TW" altLang="en-US" dirty="0"/>
              <a:t>個輸入層、</a:t>
            </a:r>
            <a:r>
              <a:rPr lang="en-US" altLang="zh-TW" dirty="0"/>
              <a:t>1</a:t>
            </a:r>
            <a:r>
              <a:rPr lang="zh-TW" altLang="en-US" dirty="0"/>
              <a:t>個輸出層、隱藏層可以非常多層，所以稱為深度學習。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122" name="Picture 2" descr="ãAI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62" y="3664026"/>
            <a:ext cx="4595828" cy="25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5263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138773"/>
          </a:xfrm>
        </p:spPr>
        <p:txBody>
          <a:bodyPr/>
          <a:lstStyle/>
          <a:p>
            <a:r>
              <a:rPr lang="zh-TW" altLang="en-US" dirty="0" smtClean="0"/>
              <a:t>在終端機輸入以下</a:t>
            </a:r>
            <a:r>
              <a:rPr lang="zh-TW" altLang="en-US" dirty="0"/>
              <a:t>指令</a:t>
            </a:r>
            <a:endParaRPr lang="en-US" altLang="zh-TW" dirty="0" smtClean="0"/>
          </a:p>
          <a:p>
            <a:r>
              <a:rPr lang="en-US" altLang="zh-TW" dirty="0" err="1" smtClean="0"/>
              <a:t>sudo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chmod</a:t>
            </a:r>
            <a:r>
              <a:rPr lang="en-US" altLang="zh-TW" dirty="0" smtClean="0"/>
              <a:t> 777 –R /root </a:t>
            </a:r>
            <a:endParaRPr lang="en-US" altLang="zh-TW" dirty="0" smtClean="0"/>
          </a:p>
          <a:p>
            <a:r>
              <a:rPr lang="zh-TW" altLang="en-US" dirty="0" smtClean="0"/>
              <a:t>要將資料夾權限開啟，才可做資料移動。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100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313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將剛剛的檔案改名為</a:t>
            </a:r>
            <a:r>
              <a:rPr lang="en-US" altLang="zh-TW" dirty="0" err="1" smtClean="0"/>
              <a:t>assistant.json</a:t>
            </a:r>
            <a:r>
              <a:rPr lang="zh-TW" altLang="en-US" dirty="0" smtClean="0"/>
              <a:t>，並將它移動至</a:t>
            </a:r>
            <a:r>
              <a:rPr lang="en-US" altLang="zh-TW" dirty="0" smtClean="0"/>
              <a:t>/root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80" y="2295528"/>
            <a:ext cx="4381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66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642937"/>
            <a:ext cx="9820275" cy="5572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44343" y="2133600"/>
            <a:ext cx="1083582" cy="3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336971" y="3523333"/>
            <a:ext cx="2155372" cy="1193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737599" y="5515429"/>
            <a:ext cx="907143" cy="478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483087" y="5515429"/>
            <a:ext cx="1887199" cy="362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774190" y="170513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右鍵</a:t>
            </a:r>
            <a:r>
              <a:rPr lang="en-US" altLang="zh-TW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113626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138773"/>
          </a:xfrm>
        </p:spPr>
        <p:txBody>
          <a:bodyPr/>
          <a:lstStyle/>
          <a:p>
            <a:r>
              <a:rPr lang="zh-TW" altLang="en-US" dirty="0" smtClean="0"/>
              <a:t>打開終端機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輸入指令 </a:t>
            </a:r>
            <a:r>
              <a:rPr lang="en-US" altLang="zh-TW" dirty="0" smtClean="0">
                <a:sym typeface="Wingdings" panose="05000000000000000000" pitchFamily="2" charset="2"/>
              </a:rPr>
              <a:t>cd /home/pi/AIY-project-python/</a:t>
            </a:r>
            <a:r>
              <a:rPr lang="en-US" altLang="zh-TW" dirty="0" err="1" smtClean="0">
                <a:sym typeface="Wingdings" panose="05000000000000000000" pitchFamily="2" charset="2"/>
              </a:rPr>
              <a:t>src</a:t>
            </a:r>
            <a:r>
              <a:rPr lang="en-US" altLang="zh-TW" dirty="0" smtClean="0">
                <a:sym typeface="Wingdings" panose="05000000000000000000" pitchFamily="2" charset="2"/>
              </a:rPr>
              <a:t>/examples/voice</a:t>
            </a:r>
          </a:p>
          <a:p>
            <a:r>
              <a:rPr lang="zh-TW" altLang="en-US" dirty="0" smtClean="0">
                <a:sym typeface="Wingdings" panose="05000000000000000000" pitchFamily="2" charset="2"/>
              </a:rPr>
              <a:t>執行檔案</a:t>
            </a:r>
            <a:r>
              <a:rPr lang="en-US" altLang="zh-TW" dirty="0" smtClean="0">
                <a:sym typeface="Wingdings" panose="05000000000000000000" pitchFamily="2" charset="2"/>
              </a:rPr>
              <a:t>assistant_library_demo.py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61" y="2524128"/>
            <a:ext cx="63055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251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4107" t="25010" r="23512" b="14812"/>
          <a:stretch/>
        </p:blipFill>
        <p:spPr>
          <a:xfrm>
            <a:off x="425813" y="1135752"/>
            <a:ext cx="4470400" cy="51816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59299" y="5649696"/>
            <a:ext cx="1088571" cy="551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72" y="3093139"/>
            <a:ext cx="52197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0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69441"/>
          </a:xfrm>
        </p:spPr>
        <p:txBody>
          <a:bodyPr/>
          <a:lstStyle/>
          <a:p>
            <a:r>
              <a:rPr lang="zh-TW" altLang="en-US" dirty="0" smtClean="0"/>
              <a:t>接下來，你就可以說</a:t>
            </a:r>
            <a:r>
              <a:rPr lang="en-US" altLang="zh-TW" dirty="0" err="1" smtClean="0"/>
              <a:t>OK,Google</a:t>
            </a:r>
            <a:r>
              <a:rPr lang="zh-TW" altLang="en-US" dirty="0" smtClean="0"/>
              <a:t>來跟他對話囉。</a:t>
            </a:r>
            <a:endParaRPr lang="en-US" altLang="zh-TW" dirty="0" smtClean="0"/>
          </a:p>
          <a:p>
            <a:r>
              <a:rPr lang="zh-TW" altLang="en-US" dirty="0" smtClean="0"/>
              <a:t>可以試著問他，</a:t>
            </a:r>
            <a:r>
              <a:rPr lang="en-US" altLang="zh-TW" dirty="0" smtClean="0"/>
              <a:t>What‘s</a:t>
            </a:r>
            <a:r>
              <a:rPr lang="zh-TW" altLang="en-US" dirty="0" smtClean="0"/>
              <a:t> </a:t>
            </a:r>
            <a:r>
              <a:rPr lang="en-US" altLang="zh-TW" dirty="0" smtClean="0"/>
              <a:t>weather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today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Taipei?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0" y="2384488"/>
            <a:ext cx="73914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89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400050"/>
            <a:ext cx="92011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274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19062"/>
            <a:ext cx="8505825" cy="66198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11712" y="3013189"/>
            <a:ext cx="2387601" cy="574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05512" y="4194634"/>
            <a:ext cx="1193801" cy="52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67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76300"/>
            <a:ext cx="8458200" cy="5105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23771" y="2772230"/>
            <a:ext cx="3802743" cy="500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3901" y="2701592"/>
            <a:ext cx="2411186" cy="360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53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109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085" r="72358" b="58446"/>
          <a:stretch/>
        </p:blipFill>
        <p:spPr>
          <a:xfrm>
            <a:off x="1312960" y="1135752"/>
            <a:ext cx="7293140" cy="50690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4971" y="4276617"/>
            <a:ext cx="1320800" cy="730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96571" y="5602513"/>
            <a:ext cx="776514" cy="506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67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6146" name="Picture 2" descr="https://1.bp.blogspot.com/-J4Bn1_I_9Fk/WUNT25MGFvI/AAAAAAAAAWc/ZGjoRhi0PXUiCZa9UK9RwEEhHo1hYyALACEwYBhgL/s1600/image01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85" y="89836"/>
            <a:ext cx="7800177" cy="642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2615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5887" r="63948" b="47377"/>
          <a:stretch/>
        </p:blipFill>
        <p:spPr>
          <a:xfrm>
            <a:off x="777964" y="440534"/>
            <a:ext cx="8363132" cy="58725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72457" y="2902857"/>
            <a:ext cx="1596572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72457" y="4720449"/>
            <a:ext cx="1146629" cy="519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959530" y="3013188"/>
            <a:ext cx="3966756" cy="3511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143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081087"/>
            <a:ext cx="5438775" cy="4695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33612" y="5167086"/>
            <a:ext cx="712788" cy="478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839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將剛剛下載的</a:t>
            </a:r>
            <a:r>
              <a:rPr lang="en-US" altLang="zh-TW" dirty="0" smtClean="0"/>
              <a:t>API</a:t>
            </a:r>
            <a:r>
              <a:rPr lang="zh-TW" altLang="en-US" dirty="0" smtClean="0"/>
              <a:t>金鑰檔名改為</a:t>
            </a:r>
            <a:r>
              <a:rPr lang="en-US" altLang="zh-TW" dirty="0" err="1" smtClean="0"/>
              <a:t>cloud_speech.json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61" y="1794337"/>
            <a:ext cx="7268337" cy="47302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51700" y="3881301"/>
            <a:ext cx="876300" cy="1038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22700" y="3881301"/>
            <a:ext cx="3225800" cy="1215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8857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2" y="440534"/>
            <a:ext cx="8181975" cy="57626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90800" y="2514600"/>
            <a:ext cx="3505200" cy="498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2540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69441"/>
          </a:xfrm>
        </p:spPr>
        <p:txBody>
          <a:bodyPr/>
          <a:lstStyle/>
          <a:p>
            <a:r>
              <a:rPr lang="zh-TW" altLang="en-US" dirty="0"/>
              <a:t>打開終端機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輸入指令 </a:t>
            </a:r>
            <a:r>
              <a:rPr lang="en-US" altLang="zh-TW" dirty="0">
                <a:sym typeface="Wingdings" panose="05000000000000000000" pitchFamily="2" charset="2"/>
              </a:rPr>
              <a:t>cd /home/pi/AIY-project-python/</a:t>
            </a:r>
            <a:r>
              <a:rPr lang="en-US" altLang="zh-TW" dirty="0" err="1">
                <a:sym typeface="Wingdings" panose="05000000000000000000" pitchFamily="2" charset="2"/>
              </a:rPr>
              <a:t>src</a:t>
            </a:r>
            <a:r>
              <a:rPr lang="en-US" altLang="zh-TW" dirty="0">
                <a:sym typeface="Wingdings" panose="05000000000000000000" pitchFamily="2" charset="2"/>
              </a:rPr>
              <a:t>/examples/voice</a:t>
            </a:r>
          </a:p>
          <a:p>
            <a:r>
              <a:rPr lang="zh-TW" altLang="en-US" dirty="0">
                <a:sym typeface="Wingdings" panose="05000000000000000000" pitchFamily="2" charset="2"/>
              </a:rPr>
              <a:t>執行</a:t>
            </a:r>
            <a:r>
              <a:rPr lang="zh-TW" altLang="en-US" dirty="0" smtClean="0">
                <a:sym typeface="Wingdings" panose="05000000000000000000" pitchFamily="2" charset="2"/>
              </a:rPr>
              <a:t>檔案</a:t>
            </a:r>
            <a:r>
              <a:rPr lang="en-US" altLang="zh-TW" dirty="0" smtClean="0">
                <a:sym typeface="Wingdings" panose="05000000000000000000" pitchFamily="2" charset="2"/>
              </a:rPr>
              <a:t>cloudspeedch_demo.py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9674" t="29985"/>
          <a:stretch/>
        </p:blipFill>
        <p:spPr>
          <a:xfrm>
            <a:off x="1586796" y="2420937"/>
            <a:ext cx="6745467" cy="42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031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508105"/>
          </a:xfrm>
        </p:spPr>
        <p:txBody>
          <a:bodyPr/>
          <a:lstStyle/>
          <a:p>
            <a:r>
              <a:rPr lang="zh-TW" altLang="en-US" dirty="0" smtClean="0"/>
              <a:t>試試看</a:t>
            </a:r>
            <a:r>
              <a:rPr lang="en-US" altLang="zh-TW" dirty="0" smtClean="0"/>
              <a:t>:	</a:t>
            </a:r>
            <a:r>
              <a:rPr lang="en-US" altLang="zh-TW" dirty="0" smtClean="0"/>
              <a:t>Turn </a:t>
            </a:r>
            <a:r>
              <a:rPr lang="en-US" altLang="zh-TW" dirty="0" smtClean="0"/>
              <a:t>on the light</a:t>
            </a:r>
          </a:p>
          <a:p>
            <a:r>
              <a:rPr lang="en-US" altLang="zh-TW" dirty="0" smtClean="0"/>
              <a:t>	Turn </a:t>
            </a:r>
            <a:r>
              <a:rPr lang="en-US" altLang="zh-TW" dirty="0" smtClean="0"/>
              <a:t>off the light</a:t>
            </a:r>
          </a:p>
          <a:p>
            <a:r>
              <a:rPr lang="en-US" altLang="zh-TW" dirty="0" smtClean="0"/>
              <a:t>	Blink</a:t>
            </a:r>
            <a:endParaRPr lang="en-US" altLang="zh-TW" dirty="0" smtClean="0"/>
          </a:p>
          <a:p>
            <a:r>
              <a:rPr lang="en-US" altLang="zh-TW" dirty="0" smtClean="0"/>
              <a:t>	goodbye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2561654"/>
            <a:ext cx="6142609" cy="39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41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透過語音控制</a:t>
            </a:r>
            <a:r>
              <a:rPr lang="en-US" altLang="zh-TW" dirty="0" smtClean="0"/>
              <a:t>ESP3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將利用語音控制的方式，讓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的燈號點亮。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116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2193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69441"/>
          </a:xfrm>
        </p:spPr>
        <p:txBody>
          <a:bodyPr/>
          <a:lstStyle/>
          <a:p>
            <a:r>
              <a:rPr lang="zh-TW" altLang="en-US" dirty="0" smtClean="0"/>
              <a:t>先到終端機，輸入</a:t>
            </a:r>
            <a:r>
              <a:rPr lang="en-US" altLang="zh-TW" dirty="0" err="1" smtClean="0"/>
              <a:t>sudo</a:t>
            </a:r>
            <a:r>
              <a:rPr lang="zh-TW" altLang="en-US" dirty="0" smtClean="0"/>
              <a:t> </a:t>
            </a:r>
            <a:r>
              <a:rPr lang="en-US" altLang="zh-TW" dirty="0" smtClean="0"/>
              <a:t>pip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install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–U</a:t>
            </a:r>
            <a:r>
              <a:rPr lang="zh-TW" altLang="en-US" dirty="0" smtClean="0"/>
              <a:t> </a:t>
            </a:r>
            <a:r>
              <a:rPr lang="en-US" altLang="zh-TW" dirty="0" smtClean="0"/>
              <a:t>requests</a:t>
            </a:r>
          </a:p>
          <a:p>
            <a:r>
              <a:rPr lang="zh-TW" altLang="en-US" dirty="0" smtClean="0"/>
              <a:t>這個</a:t>
            </a:r>
            <a:r>
              <a:rPr lang="en-US" altLang="zh-TW" dirty="0" err="1" smtClean="0"/>
              <a:t>librar</a:t>
            </a:r>
            <a:r>
              <a:rPr lang="zh-TW" altLang="en-US" dirty="0" smtClean="0"/>
              <a:t>能夠讓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透過網路直接發送</a:t>
            </a:r>
            <a:r>
              <a:rPr lang="en-US" altLang="zh-TW" dirty="0" smtClean="0"/>
              <a:t>GET</a:t>
            </a:r>
            <a:r>
              <a:rPr lang="zh-TW" altLang="en-US" dirty="0" smtClean="0"/>
              <a:t>指令。非常方便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42" y="2495553"/>
            <a:ext cx="63531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981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安裝完後要輸入</a:t>
            </a:r>
            <a:r>
              <a:rPr lang="en-US" altLang="zh-TW" dirty="0" err="1" smtClean="0"/>
              <a:t>s</a:t>
            </a:r>
            <a:r>
              <a:rPr lang="en-US" altLang="zh-TW" dirty="0" err="1" smtClean="0"/>
              <a:t>udo</a:t>
            </a:r>
            <a:r>
              <a:rPr lang="en-US" altLang="zh-TW" dirty="0" smtClean="0"/>
              <a:t> pip install - -upgrade pip</a:t>
            </a:r>
            <a:r>
              <a:rPr lang="zh-TW" altLang="en-US" dirty="0" smtClean="0"/>
              <a:t>，將剛剛安裝的軟體更新。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55" y="2401890"/>
            <a:ext cx="63055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495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3826" y="2438115"/>
            <a:ext cx="8647611" cy="1975926"/>
          </a:xfrm>
        </p:spPr>
        <p:txBody>
          <a:bodyPr/>
          <a:lstStyle/>
          <a:p>
            <a:pPr algn="ctr"/>
            <a:r>
              <a:rPr lang="zh-TW" altLang="en-US" sz="3600" dirty="0" smtClean="0"/>
              <a:t>請參考投影片第</a:t>
            </a:r>
            <a:r>
              <a:rPr lang="en-US" altLang="zh-TW" sz="3600" dirty="0" smtClean="0"/>
              <a:t>19</a:t>
            </a:r>
            <a:r>
              <a:rPr lang="zh-TW" altLang="en-US" sz="3600" dirty="0" smtClean="0"/>
              <a:t>頁。</a:t>
            </a:r>
            <a:endParaRPr lang="en-US" altLang="zh-TW" sz="3600" dirty="0" smtClean="0"/>
          </a:p>
          <a:p>
            <a:pPr algn="ctr"/>
            <a:r>
              <a:rPr lang="en-US" altLang="zh-TW" sz="3600" dirty="0" smtClean="0"/>
              <a:t>ESP32</a:t>
            </a:r>
            <a:r>
              <a:rPr lang="zh-TW" altLang="en-US" sz="3600" dirty="0" smtClean="0"/>
              <a:t>上傳同樣的程式。</a:t>
            </a:r>
            <a:endParaRPr lang="en-US" altLang="zh-TW" sz="3600" dirty="0" smtClean="0"/>
          </a:p>
          <a:p>
            <a:pPr algn="ctr"/>
            <a:r>
              <a:rPr lang="zh-TW" altLang="en-US" sz="3600" dirty="0" smtClean="0"/>
              <a:t>記得檢查</a:t>
            </a:r>
            <a:r>
              <a:rPr lang="en-US" altLang="zh-TW" sz="3600" dirty="0" smtClean="0"/>
              <a:t>IP</a:t>
            </a:r>
            <a:r>
              <a:rPr lang="zh-TW" altLang="en-US" sz="3600" dirty="0" smtClean="0"/>
              <a:t>位置喔</a:t>
            </a:r>
            <a:r>
              <a:rPr lang="en-US" altLang="zh-TW" sz="3600" dirty="0"/>
              <a:t>( ^.</a:t>
            </a:r>
            <a:r>
              <a:rPr lang="zh-TW" altLang="en-US" sz="3600" dirty="0"/>
              <a:t>＜ 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119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5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GPU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TPU</a:t>
            </a:r>
            <a:r>
              <a:rPr lang="zh-TW" altLang="en-US" dirty="0" smtClean="0"/>
              <a:t>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28057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深度學習以大量矩陣運算模擬神經元運作，矩陣運算的特性是，單一運算都很簡單，但是需要大量運算，特別適合平行運算。</a:t>
            </a:r>
            <a:r>
              <a:rPr lang="en-US" altLang="zh-TW" dirty="0"/>
              <a:t>GPU</a:t>
            </a:r>
            <a:r>
              <a:rPr lang="zh-TW" altLang="en-US" dirty="0"/>
              <a:t>透過大量核心進行平行運算，可讓學習比</a:t>
            </a:r>
            <a:r>
              <a:rPr lang="en-US" altLang="zh-TW" dirty="0"/>
              <a:t>CPU</a:t>
            </a:r>
            <a:r>
              <a:rPr lang="zh-TW" altLang="en-US" dirty="0"/>
              <a:t>快</a:t>
            </a:r>
            <a:r>
              <a:rPr lang="en-US" altLang="zh-TW" dirty="0"/>
              <a:t>10~ 75</a:t>
            </a:r>
            <a:r>
              <a:rPr lang="zh-TW" altLang="en-US" dirty="0"/>
              <a:t>倍，讓資料訓練的時間，從數週縮短為數天。 而</a:t>
            </a:r>
            <a:r>
              <a:rPr lang="en-US" altLang="zh-TW" dirty="0"/>
              <a:t>Google </a:t>
            </a:r>
            <a:r>
              <a:rPr lang="zh-TW" altLang="en-US" dirty="0"/>
              <a:t>更在</a:t>
            </a:r>
            <a:r>
              <a:rPr lang="en-US" altLang="zh-TW" dirty="0"/>
              <a:t>2016</a:t>
            </a:r>
            <a:r>
              <a:rPr lang="zh-TW" altLang="en-US" dirty="0"/>
              <a:t>年宣布，研發人工智慧專屬晶片</a:t>
            </a:r>
            <a:r>
              <a:rPr lang="en-US" altLang="zh-TW" dirty="0"/>
              <a:t>TPU</a:t>
            </a:r>
            <a:r>
              <a:rPr lang="zh-TW" altLang="en-US" dirty="0"/>
              <a:t>（</a:t>
            </a:r>
            <a:r>
              <a:rPr lang="en-US" altLang="zh-TW" dirty="0"/>
              <a:t>Tensor Processing Unit</a:t>
            </a:r>
            <a:r>
              <a:rPr lang="zh-TW" altLang="en-US" dirty="0"/>
              <a:t>）平行運算，</a:t>
            </a:r>
            <a:r>
              <a:rPr lang="en-US" altLang="zh-TW" dirty="0"/>
              <a:t>TPU </a:t>
            </a:r>
            <a:r>
              <a:rPr lang="zh-TW" altLang="en-US" dirty="0"/>
              <a:t>是專為深度學習特定用途設計的特殊規格邏輯 </a:t>
            </a:r>
            <a:r>
              <a:rPr lang="en-US" altLang="zh-TW" dirty="0"/>
              <a:t>IC</a:t>
            </a:r>
            <a:r>
              <a:rPr lang="zh-TW" altLang="en-US" dirty="0"/>
              <a:t>，用於深度學習訓練速度更快。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7170" name="Picture 2" descr="https://2.bp.blogspot.com/-qXKolTYgLeY/WUNIX11zyiI/AAAAAAAAAV0/JHGEOVYr4Pkon92ZLnZd3rhiIF1jAKOHgCLcBGAs/s1600/image006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78" y="3941456"/>
            <a:ext cx="7015504" cy="26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548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69441"/>
          </a:xfrm>
        </p:spPr>
        <p:txBody>
          <a:bodyPr/>
          <a:lstStyle/>
          <a:p>
            <a:r>
              <a:rPr lang="zh-TW" altLang="en-US" dirty="0" smtClean="0"/>
              <a:t>到路徑</a:t>
            </a:r>
            <a:r>
              <a:rPr lang="en-US" altLang="zh-TW" dirty="0" smtClean="0"/>
              <a:t>/home/pi/AIY-project-python/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/examples/voice</a:t>
            </a:r>
          </a:p>
          <a:p>
            <a:r>
              <a:rPr lang="zh-TW" altLang="en-US" dirty="0" smtClean="0"/>
              <a:t>找到</a:t>
            </a:r>
            <a:r>
              <a:rPr lang="en-US" altLang="zh-TW" dirty="0" smtClean="0"/>
              <a:t>cloudspeech_demo.py</a:t>
            </a:r>
            <a:r>
              <a:rPr lang="zh-TW" altLang="en-US" dirty="0" smtClean="0"/>
              <a:t> 點選右鍵編輯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120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7" y="2266842"/>
            <a:ext cx="7515225" cy="40195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89574" y="3133617"/>
            <a:ext cx="1094867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9533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121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395412"/>
            <a:ext cx="6296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122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71600"/>
            <a:ext cx="6400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6" y="1135752"/>
            <a:ext cx="4177574" cy="1077218"/>
          </a:xfrm>
        </p:spPr>
        <p:txBody>
          <a:bodyPr/>
          <a:lstStyle/>
          <a:p>
            <a:r>
              <a:rPr lang="zh-TW" altLang="en-US" dirty="0" smtClean="0"/>
              <a:t>在檔案最上方加上</a:t>
            </a:r>
            <a:r>
              <a:rPr lang="en-US" altLang="zh-TW" dirty="0" err="1" smtClean="0"/>
              <a:t>imort</a:t>
            </a:r>
            <a:r>
              <a:rPr lang="en-US" altLang="zh-TW" dirty="0" smtClean="0"/>
              <a:t> request</a:t>
            </a:r>
          </a:p>
          <a:p>
            <a:r>
              <a:rPr lang="zh-TW" altLang="en-US" dirty="0" smtClean="0"/>
              <a:t>讓我們待會能夠透過語音控制後，直接發送</a:t>
            </a:r>
            <a:r>
              <a:rPr lang="en-US" altLang="zh-TW" dirty="0" smtClean="0"/>
              <a:t>GET</a:t>
            </a:r>
            <a:r>
              <a:rPr lang="zh-TW" altLang="en-US" dirty="0" smtClean="0"/>
              <a:t>封包。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123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56494"/>
          <a:stretch/>
        </p:blipFill>
        <p:spPr>
          <a:xfrm>
            <a:off x="4959531" y="852659"/>
            <a:ext cx="4575175" cy="17768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11" y="4937765"/>
            <a:ext cx="8456514" cy="1499382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635724" y="3382551"/>
            <a:ext cx="73525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-257175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0822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kern="0" dirty="0" smtClean="0"/>
              <a:t>在下方</a:t>
            </a:r>
            <a:r>
              <a:rPr lang="en-US" altLang="zh-TW" kern="0" dirty="0" err="1" smtClean="0"/>
              <a:t>elif</a:t>
            </a:r>
            <a:r>
              <a:rPr lang="zh-TW" altLang="en-US" kern="0" dirty="0" smtClean="0"/>
              <a:t>區塊，加上要說出的語句</a:t>
            </a:r>
            <a:r>
              <a:rPr lang="en-US" altLang="zh-TW" kern="0" dirty="0" smtClean="0"/>
              <a:t>(</a:t>
            </a:r>
            <a:r>
              <a:rPr lang="en-US" altLang="zh-TW" kern="0" dirty="0" err="1" smtClean="0"/>
              <a:t>ex:’turn</a:t>
            </a:r>
            <a:r>
              <a:rPr lang="en-US" altLang="zh-TW" kern="0" dirty="0" smtClean="0"/>
              <a:t> on the home light’)</a:t>
            </a:r>
            <a:r>
              <a:rPr lang="zh-TW" altLang="en-US" kern="0" dirty="0" smtClean="0"/>
              <a:t>，並觸發</a:t>
            </a:r>
            <a:r>
              <a:rPr lang="en-US" altLang="zh-TW" kern="0" dirty="0" smtClean="0"/>
              <a:t>request</a:t>
            </a:r>
            <a:r>
              <a:rPr lang="zh-TW" altLang="en-US" kern="0" dirty="0" smtClean="0"/>
              <a:t>函式，將</a:t>
            </a:r>
            <a:r>
              <a:rPr lang="en-US" altLang="zh-TW" kern="0" dirty="0" smtClean="0"/>
              <a:t>GET</a:t>
            </a:r>
            <a:r>
              <a:rPr lang="zh-TW" altLang="en-US" kern="0" dirty="0" smtClean="0"/>
              <a:t>指令發送至</a:t>
            </a:r>
            <a:r>
              <a:rPr lang="en-US" altLang="zh-TW" kern="0" dirty="0" smtClean="0"/>
              <a:t>ESP32</a:t>
            </a:r>
            <a:r>
              <a:rPr lang="zh-TW" altLang="en-US" kern="0" dirty="0" smtClean="0"/>
              <a:t>，控制燈號亮滅。</a:t>
            </a:r>
            <a:endParaRPr lang="zh-TW" altLang="en-US" kern="0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635725" y="3073400"/>
            <a:ext cx="8787675" cy="0"/>
          </a:xfrm>
          <a:prstGeom prst="line">
            <a:avLst/>
          </a:prstGeom>
          <a:ln w="28575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1917700" y="5245100"/>
            <a:ext cx="5207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917700" y="5537200"/>
            <a:ext cx="5207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267425" y="5059963"/>
            <a:ext cx="16502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-257175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0822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kern="0" dirty="0" smtClean="0"/>
              <a:t>要說的話</a:t>
            </a:r>
            <a:endParaRPr lang="en-US" altLang="zh-TW" kern="0" dirty="0" smtClean="0"/>
          </a:p>
          <a:p>
            <a:r>
              <a:rPr lang="zh-TW" altLang="en-US" kern="0" dirty="0" smtClean="0"/>
              <a:t>要做的</a:t>
            </a:r>
            <a:r>
              <a:rPr lang="zh-TW" altLang="en-US" kern="0" dirty="0"/>
              <a:t>事</a:t>
            </a:r>
          </a:p>
        </p:txBody>
      </p:sp>
      <p:sp>
        <p:nvSpPr>
          <p:cNvPr id="14" name="矩形 13"/>
          <p:cNvSpPr/>
          <p:nvPr/>
        </p:nvSpPr>
        <p:spPr>
          <a:xfrm>
            <a:off x="5854700" y="5332580"/>
            <a:ext cx="3136900" cy="331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7734300" y="4850284"/>
            <a:ext cx="253999" cy="482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內容版面配置區 2"/>
          <p:cNvSpPr txBox="1">
            <a:spLocks/>
          </p:cNvSpPr>
          <p:nvPr/>
        </p:nvSpPr>
        <p:spPr bwMode="auto">
          <a:xfrm>
            <a:off x="7341324" y="4476954"/>
            <a:ext cx="16502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-257175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0822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kern="0" dirty="0" smtClean="0"/>
              <a:t>檢查</a:t>
            </a:r>
            <a:r>
              <a:rPr lang="en-US" altLang="zh-TW" kern="0" dirty="0" smtClean="0"/>
              <a:t>IP</a:t>
            </a:r>
            <a:r>
              <a:rPr lang="zh-TW" altLang="en-US" kern="0" dirty="0" smtClean="0"/>
              <a:t>位置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31511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ESP32</a:t>
            </a:r>
            <a:r>
              <a:rPr lang="zh-TW" altLang="en-US" dirty="0" smtClean="0"/>
              <a:t>實作多平台警報系統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27699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「 </a:t>
            </a:r>
            <a:r>
              <a:rPr lang="en-US" altLang="zh-TW" dirty="0"/>
              <a:t>IFTTT </a:t>
            </a:r>
            <a:r>
              <a:rPr lang="zh-TW" altLang="en-US" dirty="0"/>
              <a:t>」是一個頗受好評的「</a:t>
            </a:r>
            <a:r>
              <a:rPr lang="zh-TW" altLang="en-US" dirty="0">
                <a:solidFill>
                  <a:srgbClr val="FF0000"/>
                </a:solidFill>
              </a:rPr>
              <a:t>網路自動連結</a:t>
            </a:r>
            <a:r>
              <a:rPr lang="zh-TW" altLang="en-US" dirty="0"/>
              <a:t>」</a:t>
            </a:r>
            <a:r>
              <a:rPr lang="zh-TW" altLang="en-US" dirty="0" smtClean="0"/>
              <a:t>服務，這讓</a:t>
            </a:r>
            <a:r>
              <a:rPr lang="zh-TW" altLang="en-US" dirty="0"/>
              <a:t>各個網路服務之間不再靜態分佈，可以把不同網路串連成「行動」，「如果」 </a:t>
            </a:r>
            <a:r>
              <a:rPr lang="en-US" altLang="zh-TW" dirty="0"/>
              <a:t>A </a:t>
            </a:r>
            <a:r>
              <a:rPr lang="zh-TW" altLang="en-US" dirty="0"/>
              <a:t>服務發生什麼事情，「那麼」 </a:t>
            </a:r>
            <a:r>
              <a:rPr lang="en-US" altLang="zh-TW" dirty="0"/>
              <a:t>B </a:t>
            </a:r>
            <a:r>
              <a:rPr lang="zh-TW" altLang="en-US" dirty="0"/>
              <a:t>服務就做出什麼反應</a:t>
            </a:r>
            <a:r>
              <a:rPr lang="zh-TW" altLang="en-US" dirty="0" smtClean="0"/>
              <a:t>。在此我們利用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當作控制器，</a:t>
            </a:r>
            <a:r>
              <a:rPr lang="zh-TW" altLang="en-US" dirty="0"/>
              <a:t> 「如果</a:t>
            </a:r>
            <a:r>
              <a:rPr lang="zh-TW" altLang="en-US" dirty="0" smtClean="0"/>
              <a:t>」控制器上的</a:t>
            </a:r>
            <a:r>
              <a:rPr lang="zh-TW" altLang="en-US" dirty="0" smtClean="0">
                <a:solidFill>
                  <a:srgbClr val="FF0000"/>
                </a:solidFill>
              </a:rPr>
              <a:t>感測元件偵測到異常</a:t>
            </a:r>
            <a:r>
              <a:rPr lang="zh-TW" altLang="en-US" dirty="0" smtClean="0"/>
              <a:t>，</a:t>
            </a:r>
            <a:r>
              <a:rPr lang="zh-TW" altLang="en-US" dirty="0"/>
              <a:t> 「那麼」 </a:t>
            </a:r>
            <a:r>
              <a:rPr lang="zh-TW" altLang="en-US" dirty="0" smtClean="0"/>
              <a:t>就將</a:t>
            </a:r>
            <a:r>
              <a:rPr lang="zh-TW" altLang="en-US" dirty="0" smtClean="0">
                <a:solidFill>
                  <a:srgbClr val="FF0000"/>
                </a:solidFill>
              </a:rPr>
              <a:t>發送警報訊息</a:t>
            </a:r>
            <a:r>
              <a:rPr lang="zh-TW" altLang="en-US" dirty="0" smtClean="0"/>
              <a:t>給使用者。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3074" name="Picture 2" descr="ãesp32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3" y="4057897"/>
            <a:ext cx="2311400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十字形 4"/>
          <p:cNvSpPr/>
          <p:nvPr/>
        </p:nvSpPr>
        <p:spPr>
          <a:xfrm>
            <a:off x="2588133" y="4756397"/>
            <a:ext cx="914400" cy="914400"/>
          </a:xfrm>
          <a:prstGeom prst="plus">
            <a:avLst>
              <a:gd name="adj" fmla="val 3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IFTTT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84" y="4867456"/>
            <a:ext cx="2625892" cy="6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等於 5"/>
          <p:cNvSpPr/>
          <p:nvPr/>
        </p:nvSpPr>
        <p:spPr>
          <a:xfrm>
            <a:off x="6318075" y="476984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076" name="Picture 4" descr="ãgmail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38" y="4276617"/>
            <a:ext cx="1071170" cy="81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ãfacebook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34" y="5134604"/>
            <a:ext cx="850265" cy="8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ç¸éåç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4" t="15205" r="31995" b="15198"/>
          <a:stretch/>
        </p:blipFill>
        <p:spPr bwMode="auto">
          <a:xfrm>
            <a:off x="8484414" y="5093686"/>
            <a:ext cx="925295" cy="93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1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ESP32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4773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ESP32</a:t>
            </a:r>
            <a:r>
              <a:rPr lang="zh-TW" altLang="en-US" dirty="0"/>
              <a:t>是一個</a:t>
            </a:r>
            <a:r>
              <a:rPr lang="en-US" altLang="zh-TW" dirty="0" err="1"/>
              <a:t>WiFi</a:t>
            </a:r>
            <a:r>
              <a:rPr lang="zh-TW" altLang="en-US" dirty="0"/>
              <a:t>兼容的微控制器，但它增加了對藍牙低功耗（即</a:t>
            </a:r>
            <a:r>
              <a:rPr lang="en-US" altLang="zh-TW" dirty="0"/>
              <a:t>BLE</a:t>
            </a:r>
            <a:r>
              <a:rPr lang="zh-TW" altLang="en-US" dirty="0"/>
              <a:t>，</a:t>
            </a:r>
            <a:r>
              <a:rPr lang="en-US" altLang="zh-TW" dirty="0"/>
              <a:t>BT4.0</a:t>
            </a:r>
            <a:r>
              <a:rPr lang="zh-TW" altLang="en-US" dirty="0"/>
              <a:t>，藍牙智能）和近</a:t>
            </a:r>
            <a:r>
              <a:rPr lang="en-US" altLang="zh-TW" dirty="0"/>
              <a:t>30</a:t>
            </a:r>
            <a:r>
              <a:rPr lang="zh-TW" altLang="en-US" dirty="0"/>
              <a:t>個</a:t>
            </a:r>
            <a:r>
              <a:rPr lang="en-US" altLang="zh-TW" dirty="0"/>
              <a:t>I / O</a:t>
            </a:r>
            <a:r>
              <a:rPr lang="zh-TW" altLang="en-US" dirty="0"/>
              <a:t>引</a:t>
            </a:r>
            <a:r>
              <a:rPr lang="zh-TW" altLang="en-US" dirty="0" smtClean="0"/>
              <a:t>腳。從</a:t>
            </a:r>
            <a:r>
              <a:rPr lang="en-US" altLang="zh-TW" dirty="0" smtClean="0"/>
              <a:t>ESP8266</a:t>
            </a:r>
            <a:r>
              <a:rPr lang="zh-TW" altLang="en-US" dirty="0" smtClean="0"/>
              <a:t>到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的進化，也在硬體上有更高的提升，也可完全相容</a:t>
            </a:r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en-US" altLang="zh-TW" dirty="0" smtClean="0"/>
              <a:t>IDE</a:t>
            </a:r>
            <a:r>
              <a:rPr lang="zh-TW" altLang="en-US" dirty="0" smtClean="0"/>
              <a:t>開發，完全無痛上手。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Picture 2" descr="ãesp32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60" y="3052651"/>
            <a:ext cx="3307715" cy="33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635725" y="2859850"/>
            <a:ext cx="645087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-257175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0822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/>
              <a:t>雙核</a:t>
            </a:r>
            <a:r>
              <a:rPr lang="en-US" altLang="zh-TW" kern="0" dirty="0" err="1"/>
              <a:t>Tensilica</a:t>
            </a:r>
            <a:r>
              <a:rPr lang="en-US" altLang="zh-TW" kern="0" dirty="0"/>
              <a:t> LX6</a:t>
            </a:r>
            <a:r>
              <a:rPr lang="zh-TW" altLang="en-US" kern="0" dirty="0"/>
              <a:t>微處理器</a:t>
            </a:r>
          </a:p>
          <a:p>
            <a:pPr marL="8572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/>
              <a:t>高達</a:t>
            </a:r>
            <a:r>
              <a:rPr lang="en-US" altLang="zh-TW" kern="0" dirty="0"/>
              <a:t>240MHz</a:t>
            </a:r>
            <a:r>
              <a:rPr lang="zh-TW" altLang="en-US" kern="0" dirty="0" smtClean="0"/>
              <a:t>的處理速度</a:t>
            </a:r>
            <a:endParaRPr lang="en-US" altLang="zh-TW" kern="0" dirty="0" smtClean="0"/>
          </a:p>
          <a:p>
            <a:pPr marL="8572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kern="0" dirty="0" smtClean="0"/>
              <a:t>520kB-SRAM</a:t>
            </a:r>
            <a:endParaRPr lang="en-US" altLang="zh-TW" kern="0" dirty="0"/>
          </a:p>
          <a:p>
            <a:pPr marL="8572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kern="0" dirty="0" smtClean="0"/>
              <a:t>802.11 B/G/N </a:t>
            </a:r>
            <a:r>
              <a:rPr lang="en-US" altLang="zh-TW" kern="0" dirty="0" err="1"/>
              <a:t>WiFi</a:t>
            </a:r>
            <a:r>
              <a:rPr lang="zh-TW" altLang="en-US" kern="0" dirty="0"/>
              <a:t>收發器</a:t>
            </a:r>
          </a:p>
          <a:p>
            <a:pPr marL="8572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kern="0" dirty="0"/>
              <a:t>Bluetooth 4.2 and </a:t>
            </a:r>
            <a:r>
              <a:rPr lang="en-US" altLang="zh-TW" kern="0" dirty="0" smtClean="0"/>
              <a:t>BLE</a:t>
            </a:r>
          </a:p>
          <a:p>
            <a:pPr marL="8572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kern="0" dirty="0" smtClean="0"/>
              <a:t>2.5</a:t>
            </a:r>
            <a:r>
              <a:rPr lang="en-US" altLang="zh-TW" dirty="0" smtClean="0"/>
              <a:t>µA</a:t>
            </a:r>
            <a:r>
              <a:rPr lang="zh-TW" altLang="en-US" kern="0" dirty="0" smtClean="0"/>
              <a:t>深度</a:t>
            </a:r>
            <a:r>
              <a:rPr lang="zh-TW" altLang="en-US" kern="0" dirty="0"/>
              <a:t>睡眠電流</a:t>
            </a:r>
          </a:p>
          <a:p>
            <a:pPr marL="8572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kern="0" dirty="0" smtClean="0"/>
              <a:t>4MB-Flash memory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581649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</a:t>
            </a:r>
            <a:r>
              <a:rPr lang="en-US" altLang="zh-TW" dirty="0"/>
              <a:t>CP2102 USB </a:t>
            </a:r>
            <a:r>
              <a:rPr lang="zh-TW" altLang="en-US" dirty="0"/>
              <a:t>驅動程式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015663"/>
          </a:xfrm>
        </p:spPr>
        <p:txBody>
          <a:bodyPr/>
          <a:lstStyle/>
          <a:p>
            <a:r>
              <a:rPr lang="zh-TW" altLang="en-US" dirty="0"/>
              <a:t>請到</a:t>
            </a:r>
            <a:r>
              <a:rPr lang="en-US" altLang="zh-TW" dirty="0"/>
              <a:t>SILICON LABS</a:t>
            </a:r>
            <a:r>
              <a:rPr lang="zh-TW" altLang="en-US" dirty="0"/>
              <a:t>的網頁去下載</a:t>
            </a:r>
            <a:r>
              <a:rPr lang="en-US" altLang="zh-TW" dirty="0"/>
              <a:t>CP2102</a:t>
            </a:r>
            <a:r>
              <a:rPr lang="zh-TW" altLang="en-US" dirty="0"/>
              <a:t>的驅動程式，下載以後將其解壓縮並且安裝，因為開發版上連接</a:t>
            </a:r>
            <a:r>
              <a:rPr lang="en-US" altLang="zh-TW" dirty="0"/>
              <a:t>USB Port</a:t>
            </a:r>
            <a:r>
              <a:rPr lang="zh-TW" altLang="en-US" dirty="0"/>
              <a:t>還有</a:t>
            </a:r>
            <a:r>
              <a:rPr lang="en-US" altLang="zh-TW" dirty="0"/>
              <a:t>ESP32</a:t>
            </a:r>
            <a:r>
              <a:rPr lang="zh-TW" altLang="en-US" dirty="0"/>
              <a:t>模組全靠這顆晶片當作傳輸媒介。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5227" y="6155296"/>
            <a:ext cx="9688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http://www.silabs.com/products/development-tools/software/usb-to-uart-bridge-vcp-drivers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10" y="2151415"/>
            <a:ext cx="6885620" cy="39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7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Arduino IDE</a:t>
            </a:r>
            <a:r>
              <a:rPr lang="zh-TW" altLang="en-US" dirty="0"/>
              <a:t>所需的</a:t>
            </a:r>
            <a:r>
              <a:rPr lang="en-US" altLang="zh-TW" dirty="0"/>
              <a:t>ESP32</a:t>
            </a:r>
            <a:r>
              <a:rPr lang="zh-TW" altLang="en-US" dirty="0"/>
              <a:t>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323439"/>
          </a:xfrm>
        </p:spPr>
        <p:txBody>
          <a:bodyPr/>
          <a:lstStyle/>
          <a:p>
            <a:r>
              <a:rPr lang="zh-TW" altLang="en-US" dirty="0"/>
              <a:t>當你完成安裝驅動程式的動作以後，接下來到</a:t>
            </a:r>
            <a:r>
              <a:rPr lang="en-US" altLang="zh-TW" dirty="0" err="1"/>
              <a:t>Espressif</a:t>
            </a:r>
            <a:r>
              <a:rPr lang="zh-TW" altLang="en-US" dirty="0"/>
              <a:t>的</a:t>
            </a:r>
            <a:r>
              <a:rPr lang="en-US" altLang="zh-TW" dirty="0" err="1"/>
              <a:t>Github</a:t>
            </a:r>
            <a:r>
              <a:rPr lang="zh-TW" altLang="en-US" dirty="0"/>
              <a:t>頁面去下載整套的核心檔案並解壓縮。解壓縮完畢以後到你的</a:t>
            </a:r>
            <a:r>
              <a:rPr lang="en-US" altLang="zh-TW" dirty="0"/>
              <a:t>Arduino</a:t>
            </a:r>
            <a:r>
              <a:rPr lang="zh-TW" altLang="en-US" dirty="0"/>
              <a:t>檔案夾所在的位置，建立一個新的資料夾，命名為</a:t>
            </a:r>
            <a:r>
              <a:rPr lang="en-US" altLang="zh-TW" dirty="0"/>
              <a:t>hardware</a:t>
            </a:r>
            <a:r>
              <a:rPr lang="zh-TW" altLang="en-US" dirty="0"/>
              <a:t>。然後把剛剛解壓縮的檔案放到這個剛剛創造的</a:t>
            </a:r>
            <a:r>
              <a:rPr lang="en-US" altLang="zh-TW" dirty="0"/>
              <a:t>hardware</a:t>
            </a:r>
            <a:r>
              <a:rPr lang="zh-TW" altLang="en-US" dirty="0"/>
              <a:t>資料夾。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3525" y="6155296"/>
            <a:ext cx="453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https://github.com/espressif/arduino-esp32</a:t>
            </a:r>
            <a:endParaRPr lang="zh-TW" altLang="en-US" dirty="0"/>
          </a:p>
        </p:txBody>
      </p:sp>
      <p:pic>
        <p:nvPicPr>
          <p:cNvPr id="1026" name="Picture 2" descr="å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91" y="2536822"/>
            <a:ext cx="6184878" cy="354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62918" y="4307243"/>
            <a:ext cx="582706" cy="210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11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" y="3014431"/>
            <a:ext cx="8727156" cy="21402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508105"/>
          </a:xfrm>
        </p:spPr>
        <p:txBody>
          <a:bodyPr/>
          <a:lstStyle/>
          <a:p>
            <a:r>
              <a:rPr lang="zh-TW" altLang="en-US" dirty="0"/>
              <a:t>對此檔案，按右鍵，解壓縮。</a:t>
            </a:r>
          </a:p>
          <a:p>
            <a:r>
              <a:rPr lang="zh-TW" altLang="en-US" dirty="0"/>
              <a:t>將 解壓縮出來的資料夾 </a:t>
            </a:r>
            <a:r>
              <a:rPr lang="en-US" altLang="zh-TW" dirty="0"/>
              <a:t>arduino-esp32-master</a:t>
            </a:r>
            <a:r>
              <a:rPr lang="zh-TW" altLang="en-US" dirty="0"/>
              <a:t>改名為 「 </a:t>
            </a:r>
            <a:r>
              <a:rPr lang="en-US" altLang="zh-TW" dirty="0"/>
              <a:t>esp32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到 「 </a:t>
            </a:r>
            <a:r>
              <a:rPr lang="en-US" altLang="zh-TW" dirty="0"/>
              <a:t>c:\</a:t>
            </a:r>
            <a:r>
              <a:rPr lang="zh-TW" altLang="en-US" dirty="0"/>
              <a:t>文件</a:t>
            </a:r>
            <a:r>
              <a:rPr lang="en-US" altLang="zh-TW" dirty="0"/>
              <a:t>\Arduino</a:t>
            </a:r>
            <a:r>
              <a:rPr lang="zh-TW" altLang="en-US" dirty="0"/>
              <a:t>」資料夾，新增 「</a:t>
            </a:r>
            <a:r>
              <a:rPr lang="en-US" altLang="zh-TW" dirty="0"/>
              <a:t>hardware</a:t>
            </a:r>
            <a:r>
              <a:rPr lang="zh-TW" altLang="en-US" dirty="0"/>
              <a:t>」資料夾。</a:t>
            </a:r>
          </a:p>
          <a:p>
            <a:r>
              <a:rPr lang="zh-TW" altLang="en-US" dirty="0" smtClean="0"/>
              <a:t>把</a:t>
            </a:r>
            <a:r>
              <a:rPr lang="zh-TW" altLang="en-US" dirty="0"/>
              <a:t>上面的   </a:t>
            </a:r>
            <a:r>
              <a:rPr lang="en-US" altLang="zh-TW" dirty="0"/>
              <a:t>esp32 </a:t>
            </a:r>
            <a:r>
              <a:rPr lang="zh-TW" altLang="en-US" dirty="0"/>
              <a:t>資料夾複製到 「 </a:t>
            </a:r>
            <a:r>
              <a:rPr lang="en-US" altLang="zh-TW" dirty="0"/>
              <a:t>C:\</a:t>
            </a:r>
            <a:r>
              <a:rPr lang="zh-TW" altLang="en-US" dirty="0"/>
              <a:t>文件</a:t>
            </a:r>
            <a:r>
              <a:rPr lang="en-US" altLang="zh-TW" dirty="0"/>
              <a:t>\</a:t>
            </a:r>
            <a:r>
              <a:rPr lang="en-US" altLang="zh-TW" dirty="0" smtClean="0"/>
              <a:t>Arduino\hardware</a:t>
            </a:r>
            <a:r>
              <a:rPr lang="zh-TW" altLang="en-US" dirty="0" smtClean="0"/>
              <a:t>」。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17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5106" y="3379694"/>
            <a:ext cx="5056094" cy="502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254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384995"/>
          </a:xfrm>
        </p:spPr>
        <p:txBody>
          <a:bodyPr/>
          <a:lstStyle/>
          <a:p>
            <a:r>
              <a:rPr lang="zh-TW" altLang="en-US" dirty="0" smtClean="0"/>
              <a:t>點開</a:t>
            </a:r>
            <a:r>
              <a:rPr lang="en-US" altLang="zh-TW" dirty="0" smtClean="0"/>
              <a:t>esp32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tools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/>
              <a:t>執行</a:t>
            </a:r>
            <a:r>
              <a:rPr lang="en-US" altLang="zh-TW" dirty="0" smtClean="0"/>
              <a:t>get.exe</a:t>
            </a:r>
          </a:p>
          <a:p>
            <a:r>
              <a:rPr lang="zh-TW" altLang="en-US" dirty="0"/>
              <a:t>會開一個類似命令提示字元的視窗，下載資料。</a:t>
            </a:r>
            <a:br>
              <a:rPr lang="zh-TW" altLang="en-US" dirty="0"/>
            </a:br>
            <a:r>
              <a:rPr lang="zh-TW" altLang="en-US" dirty="0"/>
              <a:t>下載完成後，會關閉此視窗。</a:t>
            </a:r>
            <a:br>
              <a:rPr lang="zh-TW" altLang="en-US" dirty="0"/>
            </a:br>
            <a:r>
              <a:rPr lang="zh-TW" altLang="en-US" dirty="0"/>
              <a:t>在「</a:t>
            </a:r>
            <a:r>
              <a:rPr lang="en-US" altLang="zh-TW" dirty="0"/>
              <a:t>tools</a:t>
            </a:r>
            <a:r>
              <a:rPr lang="zh-TW" altLang="en-US" dirty="0"/>
              <a:t>」夾下，會多了一個「</a:t>
            </a:r>
            <a:r>
              <a:rPr lang="en-US" altLang="zh-TW" dirty="0"/>
              <a:t>xtensa-esp32-elf</a:t>
            </a:r>
            <a:r>
              <a:rPr lang="zh-TW" altLang="en-US" dirty="0"/>
              <a:t>」資料夾。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38650"/>
          <a:stretch/>
        </p:blipFill>
        <p:spPr>
          <a:xfrm>
            <a:off x="79368" y="3171828"/>
            <a:ext cx="3623056" cy="3352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365" y="3286137"/>
            <a:ext cx="5671017" cy="29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19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r>
              <a:rPr lang="en-US" altLang="zh-TW" dirty="0" smtClean="0"/>
              <a:t>ESP32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21236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Step1.</a:t>
            </a:r>
            <a:r>
              <a:rPr lang="zh-TW" altLang="en-US" dirty="0" smtClean="0"/>
              <a:t>先將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接上電源線。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Step2.</a:t>
            </a:r>
            <a:r>
              <a:rPr lang="zh-TW" altLang="en-US" dirty="0" smtClean="0"/>
              <a:t>開啟研習資料夾內的</a:t>
            </a:r>
            <a:r>
              <a:rPr lang="en-US" altLang="zh-TW" dirty="0" err="1" smtClean="0"/>
              <a:t>SimpleWiFiServer.ino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Step3.</a:t>
            </a:r>
            <a:r>
              <a:rPr lang="zh-TW" altLang="en-US" dirty="0" smtClean="0"/>
              <a:t>將手機的網路熱點開啟。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Step4.</a:t>
            </a:r>
            <a:r>
              <a:rPr lang="zh-TW" altLang="en-US" dirty="0" smtClean="0"/>
              <a:t>將</a:t>
            </a:r>
            <a:r>
              <a:rPr lang="en-US" altLang="zh-TW" dirty="0" err="1" smtClean="0"/>
              <a:t>ssid</a:t>
            </a:r>
            <a:r>
              <a:rPr lang="zh-TW" altLang="en-US" dirty="0" smtClean="0"/>
              <a:t>與</a:t>
            </a:r>
            <a:r>
              <a:rPr lang="en-US" altLang="zh-TW" dirty="0" smtClean="0"/>
              <a:t>password</a:t>
            </a:r>
            <a:r>
              <a:rPr lang="zh-TW" altLang="en-US" dirty="0" smtClean="0"/>
              <a:t>改為個人手機熱點的帳號密碼。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48900"/>
          <a:stretch/>
        </p:blipFill>
        <p:spPr>
          <a:xfrm>
            <a:off x="5868997" y="3115518"/>
            <a:ext cx="3970328" cy="36074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" y="4228704"/>
            <a:ext cx="47244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 人工智慧</a:t>
            </a:r>
            <a:r>
              <a:rPr lang="en-US" altLang="zh-TW" dirty="0" smtClean="0"/>
              <a:t>(</a:t>
            </a:r>
            <a:r>
              <a:rPr lang="en-US" altLang="zh-TW" b="0" dirty="0">
                <a:effectLst/>
              </a:rPr>
              <a:t>Artificial </a:t>
            </a:r>
            <a:r>
              <a:rPr lang="en-US" altLang="zh-TW" b="0" dirty="0" smtClean="0">
                <a:effectLst/>
              </a:rPr>
              <a:t>Intelligence)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26" name="Picture 2" descr="ãAI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59" y="867363"/>
            <a:ext cx="8816741" cy="49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9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r="78383" b="56551"/>
          <a:stretch/>
        </p:blipFill>
        <p:spPr>
          <a:xfrm>
            <a:off x="5386560" y="1964582"/>
            <a:ext cx="4174452" cy="47196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446550"/>
          </a:xfrm>
        </p:spPr>
        <p:txBody>
          <a:bodyPr/>
          <a:lstStyle/>
          <a:p>
            <a:r>
              <a:rPr lang="en-US" altLang="zh-TW" dirty="0" smtClean="0"/>
              <a:t>Step5.</a:t>
            </a:r>
            <a:r>
              <a:rPr lang="zh-TW" altLang="en-US" dirty="0" smtClean="0"/>
              <a:t>點選工具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/>
              <a:t>開發版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選擇</a:t>
            </a:r>
            <a:r>
              <a:rPr lang="en-US" altLang="zh-TW" dirty="0" smtClean="0">
                <a:sym typeface="Wingdings" panose="05000000000000000000" pitchFamily="2" charset="2"/>
              </a:rPr>
              <a:t>ESP32 Dev </a:t>
            </a:r>
            <a:r>
              <a:rPr lang="en-US" altLang="zh-TW" dirty="0" err="1" smtClean="0">
                <a:sym typeface="Wingdings" panose="05000000000000000000" pitchFamily="2" charset="2"/>
              </a:rPr>
              <a:t>Moudle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en-US" altLang="zh-TW" dirty="0" smtClean="0">
                <a:sym typeface="Wingdings" panose="05000000000000000000" pitchFamily="2" charset="2"/>
              </a:rPr>
              <a:t>Step6.</a:t>
            </a:r>
            <a:r>
              <a:rPr lang="zh-TW" altLang="en-US" dirty="0" smtClean="0">
                <a:sym typeface="Wingdings" panose="05000000000000000000" pitchFamily="2" charset="2"/>
              </a:rPr>
              <a:t>確認開發版</a:t>
            </a:r>
            <a:r>
              <a:rPr lang="en-US" altLang="zh-TW" dirty="0" smtClean="0">
                <a:sym typeface="Wingdings" panose="05000000000000000000" pitchFamily="2" charset="2"/>
              </a:rPr>
              <a:t>(ESP32 Dev </a:t>
            </a:r>
            <a:r>
              <a:rPr lang="en-US" altLang="zh-TW" dirty="0" err="1" smtClean="0">
                <a:sym typeface="Wingdings" panose="05000000000000000000" pitchFamily="2" charset="2"/>
              </a:rPr>
              <a:t>Moudle</a:t>
            </a:r>
            <a:r>
              <a:rPr lang="en-US" altLang="zh-TW" dirty="0" smtClean="0">
                <a:sym typeface="Wingdings" panose="05000000000000000000" pitchFamily="2" charset="2"/>
              </a:rPr>
              <a:t>)</a:t>
            </a:r>
            <a:r>
              <a:rPr lang="zh-TW" altLang="en-US" dirty="0" smtClean="0">
                <a:sym typeface="Wingdings" panose="05000000000000000000" pitchFamily="2" charset="2"/>
              </a:rPr>
              <a:t>、</a:t>
            </a:r>
            <a:r>
              <a:rPr lang="en-US" altLang="zh-TW" dirty="0" smtClean="0">
                <a:sym typeface="Wingdings" panose="05000000000000000000" pitchFamily="2" charset="2"/>
              </a:rPr>
              <a:t>Upload</a:t>
            </a:r>
            <a:r>
              <a:rPr lang="zh-TW" altLang="en-US" dirty="0" smtClean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Speed(115200)</a:t>
            </a:r>
            <a:r>
              <a:rPr lang="zh-TW" altLang="en-US" dirty="0">
                <a:sym typeface="Wingdings" panose="05000000000000000000" pitchFamily="2" charset="2"/>
              </a:rPr>
              <a:t>與圖片</a:t>
            </a:r>
            <a:r>
              <a:rPr lang="zh-TW" altLang="en-US" dirty="0" smtClean="0">
                <a:sym typeface="Wingdings" panose="05000000000000000000" pitchFamily="2" charset="2"/>
              </a:rPr>
              <a:t>相符，</a:t>
            </a:r>
            <a:r>
              <a:rPr lang="zh-TW" altLang="en-US" dirty="0">
                <a:sym typeface="Wingdings" panose="05000000000000000000" pitchFamily="2" charset="2"/>
              </a:rPr>
              <a:t>且</a:t>
            </a:r>
            <a:r>
              <a:rPr lang="zh-TW" altLang="en-US" dirty="0" smtClean="0">
                <a:sym typeface="Wingdings" panose="05000000000000000000" pitchFamily="2" charset="2"/>
              </a:rPr>
              <a:t>序列埠</a:t>
            </a:r>
            <a:r>
              <a:rPr lang="en-US" altLang="zh-TW" dirty="0" smtClean="0">
                <a:sym typeface="Wingdings" panose="05000000000000000000" pitchFamily="2" charset="2"/>
              </a:rPr>
              <a:t>(COM9)</a:t>
            </a:r>
            <a:r>
              <a:rPr lang="zh-TW" altLang="en-US" dirty="0" smtClean="0">
                <a:sym typeface="Wingdings" panose="05000000000000000000" pitchFamily="2" charset="2"/>
              </a:rPr>
              <a:t>點選正確。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en-US" altLang="zh-TW" dirty="0" smtClean="0">
                <a:sym typeface="Wingdings" panose="05000000000000000000" pitchFamily="2" charset="2"/>
              </a:rPr>
              <a:t>Step7.</a:t>
            </a:r>
            <a:r>
              <a:rPr lang="zh-TW" altLang="en-US" dirty="0" smtClean="0">
                <a:sym typeface="Wingdings" panose="05000000000000000000" pitchFamily="2" charset="2"/>
              </a:rPr>
              <a:t>確認無誤後，點選箭頭按鈕後上傳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20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6619" y="3874747"/>
            <a:ext cx="1810512" cy="29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643571" y="4978123"/>
            <a:ext cx="1810512" cy="29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92595" y="2436091"/>
            <a:ext cx="277368" cy="29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643571" y="5462755"/>
            <a:ext cx="1810512" cy="29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047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020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成功燒錄後會得到上傳完畢字樣，代表程式已上傳成功。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若出現上傳發生問題，請舉手通知，有服務人員會手刀過去立馬協助老師。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94" y="2640824"/>
            <a:ext cx="7804672" cy="33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55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上傳問題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015663"/>
          </a:xfrm>
        </p:spPr>
        <p:txBody>
          <a:bodyPr/>
          <a:lstStyle/>
          <a:p>
            <a:r>
              <a:rPr lang="zh-TW" altLang="en-US" dirty="0" smtClean="0"/>
              <a:t>在上傳過程中若無法正常將程式上傳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時，請老師們當出現下方紅框中</a:t>
            </a:r>
            <a:r>
              <a:rPr lang="en-US" altLang="zh-TW" dirty="0" smtClean="0"/>
              <a:t>connecting……._____</a:t>
            </a:r>
            <a:r>
              <a:rPr lang="zh-TW" altLang="en-US" dirty="0" smtClean="0"/>
              <a:t>等字樣出現時，按下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上方</a:t>
            </a:r>
            <a:r>
              <a:rPr lang="en-US" altLang="zh-TW" dirty="0" smtClean="0"/>
              <a:t>BOOT</a:t>
            </a:r>
            <a:r>
              <a:rPr lang="zh-TW" altLang="en-US" dirty="0" smtClean="0"/>
              <a:t>按鈕，即可正常上傳動作。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42" y="3383763"/>
            <a:ext cx="91725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0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3689387" cy="28053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點開序列埠監控視窗，可以查看到已成功連線手機網路畫面。接著我們可以透過手機透過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網路來控制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上的燈號顯示。被分配的</a:t>
            </a:r>
            <a:r>
              <a:rPr lang="en-US" altLang="zh-TW" dirty="0" smtClean="0"/>
              <a:t>IP</a:t>
            </a:r>
            <a:r>
              <a:rPr lang="zh-TW" altLang="en-US" dirty="0" smtClean="0"/>
              <a:t>位置為</a:t>
            </a:r>
            <a:r>
              <a:rPr lang="en-US" altLang="zh-TW" dirty="0" smtClean="0"/>
              <a:t>172.20.10.2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2969" b="18495"/>
          <a:stretch/>
        </p:blipFill>
        <p:spPr>
          <a:xfrm>
            <a:off x="4453508" y="1019758"/>
            <a:ext cx="5385817" cy="52502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53508" y="4233672"/>
            <a:ext cx="2093596" cy="1133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67596" y="1277112"/>
            <a:ext cx="871729" cy="231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549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5" t="41221" r="33337" b="28623"/>
          <a:stretch/>
        </p:blipFill>
        <p:spPr>
          <a:xfrm>
            <a:off x="4242816" y="4291976"/>
            <a:ext cx="1196997" cy="14677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6" b="80400"/>
          <a:stretch/>
        </p:blipFill>
        <p:spPr>
          <a:xfrm>
            <a:off x="5430452" y="4291976"/>
            <a:ext cx="4210114" cy="16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4" t="40052" r="30657" b="22255"/>
          <a:stretch/>
        </p:blipFill>
        <p:spPr>
          <a:xfrm>
            <a:off x="4242817" y="1201637"/>
            <a:ext cx="1420631" cy="179430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b="74501"/>
          <a:stretch/>
        </p:blipFill>
        <p:spPr>
          <a:xfrm>
            <a:off x="5663448" y="1194556"/>
            <a:ext cx="3977118" cy="1803274"/>
          </a:xfrm>
          <a:prstGeom prst="rect">
            <a:avLst/>
          </a:prstGeom>
        </p:spPr>
      </p:pic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417939" y="1194556"/>
            <a:ext cx="3413398" cy="44935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將手機打開瀏覽器，輸入網址</a:t>
            </a:r>
            <a:r>
              <a:rPr lang="en-US" altLang="zh-TW" dirty="0" smtClean="0"/>
              <a:t>:</a:t>
            </a:r>
            <a:r>
              <a:rPr lang="en-US" altLang="zh-TW" dirty="0" smtClean="0">
                <a:solidFill>
                  <a:srgbClr val="FF0000"/>
                </a:solidFill>
              </a:rPr>
              <a:t>172.20.10.2/H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/>
              <a:t>當</a:t>
            </a:r>
            <a:r>
              <a:rPr lang="zh-TW" altLang="en-US" dirty="0"/>
              <a:t>程式</a:t>
            </a:r>
            <a:r>
              <a:rPr lang="zh-TW" altLang="en-US" dirty="0" smtClean="0"/>
              <a:t>收到</a:t>
            </a:r>
            <a:r>
              <a:rPr lang="en-US" altLang="zh-TW" dirty="0" smtClean="0"/>
              <a:t>/H</a:t>
            </a:r>
            <a:r>
              <a:rPr lang="zh-TW" altLang="en-US" dirty="0" smtClean="0"/>
              <a:t>指令時，將會把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的內建燈號點亮。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並可以透過網頁點選的方式將燈號熄滅，或是在瀏覽器上輸入</a:t>
            </a:r>
            <a:r>
              <a:rPr lang="en-US" altLang="zh-TW" dirty="0" smtClean="0">
                <a:solidFill>
                  <a:srgbClr val="FF0000"/>
                </a:solidFill>
              </a:rPr>
              <a:t>172.20.10.2/L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/>
              <a:t>也可達到相同效果。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45221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IFTTT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34901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IFTTT</a:t>
            </a:r>
            <a:r>
              <a:rPr lang="zh-TW" altLang="en-US" sz="2400" dirty="0"/>
              <a:t>，是一個新生的網絡服務平台，通過其他不同平台的條件來決定是否執行下一條命令。即對網絡服務通過其他網絡服務作出反應。</a:t>
            </a:r>
            <a:r>
              <a:rPr lang="en-US" altLang="zh-TW" sz="2400" dirty="0"/>
              <a:t>IFTTT</a:t>
            </a:r>
            <a:r>
              <a:rPr lang="zh-TW" altLang="en-US" sz="2400" dirty="0"/>
              <a:t>得名為其口號「</a:t>
            </a:r>
            <a:r>
              <a:rPr lang="en-US" altLang="zh-TW" sz="2400" dirty="0">
                <a:solidFill>
                  <a:srgbClr val="FF0000"/>
                </a:solidFill>
              </a:rPr>
              <a:t>if this then that</a:t>
            </a:r>
            <a:r>
              <a:rPr lang="zh-TW" altLang="en-US" sz="2400" dirty="0" smtClean="0"/>
              <a:t>」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可以用非常簡單的方式連動各式各樣的通知服務，例如</a:t>
            </a:r>
            <a:r>
              <a:rPr lang="en-US" altLang="zh-TW" sz="2400" dirty="0" smtClean="0"/>
              <a:t>Gmail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Facebook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Line</a:t>
            </a:r>
            <a:r>
              <a:rPr lang="zh-TW" altLang="en-US" sz="2400" dirty="0" smtClean="0"/>
              <a:t>等等軟體，能夠用簡單快速的方式將物聯網與各種平台整個，使系統更強大、功能更完整。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26" name="Picture 2" descr="IFTTT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276" y="4789715"/>
            <a:ext cx="5298099" cy="139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61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IFTTT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en-US" altLang="zh-TW" dirty="0" smtClean="0"/>
              <a:t>Step1.</a:t>
            </a:r>
            <a:r>
              <a:rPr lang="zh-TW" altLang="en-US" dirty="0" smtClean="0"/>
              <a:t>先到網站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ifttt.com/discover</a:t>
            </a:r>
            <a:r>
              <a:rPr lang="zh-TW" altLang="en-US" dirty="0" smtClean="0"/>
              <a:t> 點選</a:t>
            </a:r>
            <a:r>
              <a:rPr lang="en-US" altLang="zh-TW" dirty="0" smtClean="0"/>
              <a:t>Sign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來註冊各位的</a:t>
            </a:r>
            <a:r>
              <a:rPr lang="en-US" altLang="zh-TW" dirty="0" smtClean="0"/>
              <a:t>IFTTT</a:t>
            </a:r>
            <a:r>
              <a:rPr lang="zh-TW" altLang="en-US" dirty="0" smtClean="0"/>
              <a:t>帳號。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9" y="2705131"/>
            <a:ext cx="8708621" cy="34369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27264" y="2715768"/>
            <a:ext cx="530352" cy="429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995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9590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可以透過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來進行註冊，系統會要求連動您的帳號後，即可開始使用</a:t>
            </a:r>
            <a:r>
              <a:rPr lang="en-US" altLang="zh-TW" dirty="0" smtClean="0"/>
              <a:t>IFTTT</a:t>
            </a:r>
            <a:r>
              <a:rPr lang="zh-TW" altLang="en-US" dirty="0" smtClean="0"/>
              <a:t>服務。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05" y="2240664"/>
            <a:ext cx="5961850" cy="42839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21992" y="3172968"/>
            <a:ext cx="5394960" cy="2715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618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4773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點選要註冊的帳號後，會出現一個</a:t>
            </a:r>
            <a:r>
              <a:rPr lang="en-US" altLang="zh-TW" dirty="0" smtClean="0"/>
              <a:t>Applets</a:t>
            </a:r>
            <a:r>
              <a:rPr lang="zh-TW" altLang="en-US" dirty="0" smtClean="0"/>
              <a:t>的說明，</a:t>
            </a:r>
            <a:r>
              <a:rPr lang="en-US" altLang="zh-TW" dirty="0" smtClean="0"/>
              <a:t>Applets</a:t>
            </a:r>
            <a:r>
              <a:rPr lang="zh-TW" altLang="en-US" dirty="0" smtClean="0"/>
              <a:t>大家都通稱為輕量化程式，能夠簡單地透過平台去做啟動與應用。將視窗關閉後，會回到主頁面，繼續後續的設定。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36757"/>
          <a:stretch/>
        </p:blipFill>
        <p:spPr>
          <a:xfrm>
            <a:off x="365760" y="3013189"/>
            <a:ext cx="4373865" cy="30377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5216" y="4715875"/>
            <a:ext cx="1728216" cy="42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50" y="3473720"/>
            <a:ext cx="4760324" cy="24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IFTTT</a:t>
            </a:r>
            <a:r>
              <a:rPr lang="zh-TW" altLang="en-US" dirty="0"/>
              <a:t>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9590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而</a:t>
            </a:r>
            <a:r>
              <a:rPr lang="en-US" altLang="zh-TW" dirty="0" err="1" smtClean="0"/>
              <a:t>Webhooks</a:t>
            </a:r>
            <a:r>
              <a:rPr lang="zh-TW" altLang="en-US" dirty="0" smtClean="0"/>
              <a:t>是</a:t>
            </a:r>
            <a:r>
              <a:rPr lang="en-US" altLang="zh-TW" dirty="0" smtClean="0"/>
              <a:t>IFTTT</a:t>
            </a:r>
            <a:r>
              <a:rPr lang="zh-TW" altLang="en-US" dirty="0" smtClean="0"/>
              <a:t>專門設計給</a:t>
            </a:r>
            <a:r>
              <a:rPr lang="en-US" altLang="zh-TW" dirty="0" smtClean="0"/>
              <a:t>Maker</a:t>
            </a:r>
            <a:r>
              <a:rPr lang="zh-TW" altLang="en-US" dirty="0" smtClean="0"/>
              <a:t>們所使用的小程式，能夠透過簡單的</a:t>
            </a:r>
            <a:r>
              <a:rPr lang="en-US" altLang="zh-TW" dirty="0" smtClean="0"/>
              <a:t>Web</a:t>
            </a:r>
            <a:r>
              <a:rPr lang="zh-TW" altLang="en-US" dirty="0" smtClean="0"/>
              <a:t>資料傳輸來觸發通知事件。點選</a:t>
            </a:r>
            <a:r>
              <a:rPr lang="en-US" altLang="zh-TW" dirty="0" smtClean="0"/>
              <a:t>Connect</a:t>
            </a:r>
            <a:r>
              <a:rPr lang="zh-TW" altLang="en-US" dirty="0" smtClean="0"/>
              <a:t>進行設定。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" y="2459191"/>
            <a:ext cx="8651262" cy="36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08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2050" name="Picture 2" descr="ãSiri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0" y="246066"/>
            <a:ext cx="4443984" cy="292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47" y="1159560"/>
            <a:ext cx="5390388" cy="48015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954244"/>
            <a:ext cx="3707892" cy="24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62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IFTTT</a:t>
            </a:r>
            <a:r>
              <a:rPr lang="zh-TW" altLang="en-US" dirty="0"/>
              <a:t>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4137443" cy="19389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Step1.</a:t>
            </a:r>
            <a:r>
              <a:rPr lang="zh-TW" altLang="en-US" dirty="0" smtClean="0"/>
              <a:t>接著我們要將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與</a:t>
            </a:r>
            <a:r>
              <a:rPr lang="en-US" altLang="zh-TW" dirty="0" err="1" smtClean="0"/>
              <a:t>Webhook</a:t>
            </a:r>
            <a:r>
              <a:rPr lang="zh-TW" altLang="en-US" dirty="0" smtClean="0"/>
              <a:t>兩個項目連動，請先在帳號欄位旁點選箭頭，並點選</a:t>
            </a:r>
            <a:r>
              <a:rPr lang="en-US" altLang="zh-TW" dirty="0" smtClean="0"/>
              <a:t>New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Applet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168" y="1521635"/>
            <a:ext cx="4655461" cy="42465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6566" y="2533834"/>
            <a:ext cx="1792941" cy="385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934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en-US" altLang="zh-TW" dirty="0" smtClean="0"/>
              <a:t>Step2.</a:t>
            </a:r>
            <a:r>
              <a:rPr lang="zh-TW" altLang="en-US" dirty="0" smtClean="0"/>
              <a:t>點選下方紅框中的</a:t>
            </a:r>
            <a:r>
              <a:rPr lang="en-US" altLang="zh-TW" dirty="0" smtClean="0"/>
              <a:t>this</a:t>
            </a:r>
            <a:r>
              <a:rPr lang="zh-TW" altLang="en-US" dirty="0" smtClean="0"/>
              <a:t>，進行設定。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" y="3013188"/>
            <a:ext cx="8688106" cy="31903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8094" y="4875716"/>
            <a:ext cx="2411506" cy="897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86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925440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在搜尋列中輸入</a:t>
            </a:r>
            <a:r>
              <a:rPr lang="en-US" altLang="zh-TW" dirty="0" err="1" smtClean="0"/>
              <a:t>webhook</a:t>
            </a:r>
            <a:r>
              <a:rPr lang="zh-TW" altLang="en-US" dirty="0" smtClean="0"/>
              <a:t>，並點選項目。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0" y="1325550"/>
            <a:ext cx="7391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45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點選紅框中的</a:t>
            </a:r>
            <a:r>
              <a:rPr lang="en-US" altLang="zh-TW" dirty="0" smtClean="0"/>
              <a:t>Receive a web request</a:t>
            </a:r>
            <a:r>
              <a:rPr lang="zh-TW" altLang="en-US" dirty="0" smtClean="0"/>
              <a:t>，這個功能是可以透過這個項目收到來自</a:t>
            </a:r>
            <a:r>
              <a:rPr lang="en-US" altLang="zh-TW" dirty="0" smtClean="0"/>
              <a:t>web</a:t>
            </a:r>
            <a:r>
              <a:rPr lang="zh-TW" altLang="en-US" dirty="0" smtClean="0"/>
              <a:t>的封包後，即可進行觸發。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" y="2130552"/>
            <a:ext cx="8769147" cy="45497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5725" y="3291840"/>
            <a:ext cx="2308643" cy="274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157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2747555" cy="2344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取個名子吧</a:t>
            </a:r>
            <a:r>
              <a:rPr lang="en-US" altLang="zh-TW" dirty="0" smtClean="0"/>
              <a:t>~</a:t>
            </a:r>
            <a:r>
              <a:rPr lang="zh-TW" altLang="en-US" dirty="0" smtClean="0"/>
              <a:t>我們要拿來做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的通知，我將她取名為</a:t>
            </a:r>
            <a:r>
              <a:rPr lang="en-US" altLang="zh-TW" dirty="0" err="1" smtClean="0"/>
              <a:t>notify_me</a:t>
            </a:r>
            <a:r>
              <a:rPr lang="zh-TW" altLang="en-US" dirty="0" smtClean="0"/>
              <a:t>。並點選</a:t>
            </a:r>
            <a:r>
              <a:rPr lang="en-US" altLang="zh-TW" dirty="0" smtClean="0"/>
              <a:t>Create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trigger</a:t>
            </a:r>
            <a:r>
              <a:rPr lang="zh-TW" altLang="en-US" dirty="0" smtClean="0"/>
              <a:t>。繼續進行設定。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137" y="88205"/>
            <a:ext cx="6105457" cy="64364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26280" y="4242816"/>
            <a:ext cx="3557016" cy="539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90744" y="5420298"/>
            <a:ext cx="2261616" cy="532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196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5725" y="231099"/>
            <a:ext cx="8647612" cy="649287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接著，會看見這個</a:t>
            </a:r>
            <a:r>
              <a:rPr lang="en-US" altLang="zh-TW" dirty="0" smtClean="0"/>
              <a:t>that</a:t>
            </a:r>
            <a:r>
              <a:rPr lang="zh-TW" altLang="en-US" dirty="0" smtClean="0"/>
              <a:t>，點選後我們就可以選擇要觸發的項目了。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0" y="2457069"/>
            <a:ext cx="9639300" cy="28765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49824" y="2752344"/>
            <a:ext cx="3703320" cy="1618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884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輸入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搜尋，找到項目後點選。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5" y="1829194"/>
            <a:ext cx="7031070" cy="46954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05456" y="3976856"/>
            <a:ext cx="2212848" cy="2103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6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3177323" cy="1882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這邊請各位老師輸入各自的帳號密碼，來讓平台能夠連動你的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系統，幫你發訊息。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5" y="825503"/>
            <a:ext cx="58102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21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4" y="0"/>
            <a:ext cx="9324975" cy="6496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96915" y="5707828"/>
            <a:ext cx="1792941" cy="385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597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4751265" cy="1882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在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上會收到成功連動的訊息，只要將此帳號邀請到欲收到訊息的群組，之後就可以收到來自透過網頁觸發所得到的訊息。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90" y="707523"/>
            <a:ext cx="4281869" cy="581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之間的關聯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2050" name="Picture 2" descr="https://1.bp.blogspot.com/-GW4XoDGbCbU/WUNpbhxvaXI/AAAAAAAAAWs/llW5A9OG8qA1UM-HiJbGSOFiX7M7c3K1ACLcBGAs/s1600/image01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2" y="1135752"/>
            <a:ext cx="9023175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41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69441"/>
          </a:xfrm>
        </p:spPr>
        <p:txBody>
          <a:bodyPr/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Send</a:t>
            </a:r>
            <a:r>
              <a:rPr lang="zh-TW" altLang="en-US" dirty="0" smtClean="0"/>
              <a:t> </a:t>
            </a:r>
            <a:r>
              <a:rPr lang="en-US" altLang="zh-TW" dirty="0" smtClean="0"/>
              <a:t>message</a:t>
            </a:r>
            <a:r>
              <a:rPr lang="zh-TW" altLang="en-US" dirty="0" smtClean="0"/>
              <a:t>，當你的</a:t>
            </a:r>
            <a:r>
              <a:rPr lang="en-US" altLang="zh-TW" dirty="0" err="1" smtClean="0"/>
              <a:t>webhooks</a:t>
            </a:r>
            <a:r>
              <a:rPr lang="zh-TW" altLang="en-US" dirty="0" smtClean="0"/>
              <a:t>被觸發時，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將會傳送訊息。</a:t>
            </a:r>
            <a:endParaRPr lang="en-US" altLang="zh-TW" dirty="0" smtClean="0"/>
          </a:p>
          <a:p>
            <a:r>
              <a:rPr lang="zh-TW" altLang="en-US" dirty="0" smtClean="0"/>
              <a:t>就這麼簡單。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82" y="3197283"/>
            <a:ext cx="34671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27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5032729" cy="40934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首先要選擇你所要接收訊息的群組，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並且來設定你所收到的訊息格式。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這格式會是以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POST</a:t>
            </a:r>
            <a:r>
              <a:rPr lang="zh-TW" altLang="en-US" dirty="0" smtClean="0"/>
              <a:t>傳輸方式來進行，所以我們所看到的這個</a:t>
            </a:r>
            <a:r>
              <a:rPr lang="en-US" altLang="zh-TW" dirty="0" smtClean="0"/>
              <a:t>Value1</a:t>
            </a:r>
            <a:r>
              <a:rPr lang="zh-TW" altLang="en-US" dirty="0" smtClean="0"/>
              <a:t>將會是我們接下來要傳輸資料的代號。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輸入完成後按下</a:t>
            </a:r>
            <a:r>
              <a:rPr lang="en-US" altLang="zh-TW" dirty="0" smtClean="0"/>
              <a:t>Create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action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54" y="769123"/>
            <a:ext cx="3718941" cy="57555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52744" y="1975104"/>
            <a:ext cx="3008376" cy="704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023736" y="3013188"/>
            <a:ext cx="2937384" cy="1439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620256" y="5696712"/>
            <a:ext cx="1725168" cy="468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536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5289587" cy="25237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最後就會出現你所設定的</a:t>
            </a:r>
            <a:r>
              <a:rPr lang="en-US" altLang="zh-TW" dirty="0" smtClean="0"/>
              <a:t>Applet</a:t>
            </a:r>
            <a:r>
              <a:rPr lang="zh-TW" altLang="en-US" dirty="0" smtClean="0"/>
              <a:t>，如果你的</a:t>
            </a:r>
            <a:r>
              <a:rPr lang="en-US" altLang="zh-TW" dirty="0" err="1" smtClean="0"/>
              <a:t>notify_me</a:t>
            </a:r>
            <a:r>
              <a:rPr lang="zh-TW" altLang="en-US" dirty="0" smtClean="0"/>
              <a:t>事件被觸發後，將透過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來傳訊息。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若沒問題就可以按下</a:t>
            </a:r>
            <a:r>
              <a:rPr lang="en-US" altLang="zh-TW" dirty="0" smtClean="0"/>
              <a:t>Finish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/>
              <a:t>此服務則</a:t>
            </a:r>
            <a:r>
              <a:rPr lang="zh-TW" altLang="en-US" dirty="0" smtClean="0"/>
              <a:t>預設為被啟動的狀態。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354" y="115891"/>
            <a:ext cx="3200982" cy="63741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66560" y="5687568"/>
            <a:ext cx="1746504" cy="64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83" y="3079297"/>
            <a:ext cx="1798650" cy="33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41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查詢</a:t>
            </a:r>
            <a:r>
              <a:rPr lang="en-US" altLang="zh-TW" dirty="0" err="1" smtClean="0"/>
              <a:t>Webhooks</a:t>
            </a:r>
            <a:r>
              <a:rPr lang="zh-TW" altLang="en-US" dirty="0" smtClean="0"/>
              <a:t>金鑰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接著請回到</a:t>
            </a:r>
            <a:r>
              <a:rPr lang="en-US" altLang="zh-TW" dirty="0" err="1" smtClean="0"/>
              <a:t>Webhooks</a:t>
            </a:r>
            <a:r>
              <a:rPr lang="zh-TW" altLang="en-US" dirty="0" smtClean="0"/>
              <a:t>來查詢你的帳號金鑰，點選</a:t>
            </a:r>
            <a:r>
              <a:rPr lang="en-US" altLang="zh-TW" dirty="0" smtClean="0"/>
              <a:t>Documentation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6" y="2924628"/>
            <a:ext cx="8847140" cy="360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48856" y="3558755"/>
            <a:ext cx="1101120" cy="372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657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4" y="1020627"/>
            <a:ext cx="9171433" cy="55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65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接著請到剛剛設定要接收訊息的群組，將</a:t>
            </a:r>
            <a:r>
              <a:rPr lang="en-US" altLang="zh-TW" dirty="0" smtClean="0"/>
              <a:t>Line Notify</a:t>
            </a:r>
            <a:r>
              <a:rPr lang="zh-TW" altLang="en-US" dirty="0" smtClean="0"/>
              <a:t>這個用戶邀請到該群組中。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3377" b="51966"/>
          <a:stretch/>
        </p:blipFill>
        <p:spPr>
          <a:xfrm>
            <a:off x="466344" y="2095679"/>
            <a:ext cx="9281541" cy="44289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56432" y="3032741"/>
            <a:ext cx="2240280" cy="1197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456432" y="4924093"/>
            <a:ext cx="2240280" cy="1600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686800" y="3182112"/>
            <a:ext cx="832104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38200" y="6114288"/>
            <a:ext cx="78701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8536" y="4501895"/>
            <a:ext cx="2356104" cy="422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908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透過瀏覽器測試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815882"/>
          </a:xfrm>
        </p:spPr>
        <p:txBody>
          <a:bodyPr/>
          <a:lstStyle/>
          <a:p>
            <a:r>
              <a:rPr lang="zh-TW" altLang="en-US" dirty="0" smtClean="0"/>
              <a:t>接著到瀏覽器輸入測試資料，來試試看是否能夠自動發送訊息。</a:t>
            </a:r>
            <a:endParaRPr lang="en-US" altLang="zh-TW" dirty="0" smtClean="0"/>
          </a:p>
          <a:p>
            <a:r>
              <a:rPr lang="zh-TW" altLang="en-US" dirty="0" smtClean="0"/>
              <a:t>瀏覽器輸入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://maker.ifttt.com/trigger/notify_me/with/key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</a:rPr>
              <a:t>你的金鑰</a:t>
            </a:r>
            <a:r>
              <a:rPr lang="en-US" altLang="zh-TW" dirty="0" smtClean="0"/>
              <a:t>?</a:t>
            </a:r>
            <a:r>
              <a:rPr lang="en-US" altLang="zh-TW" dirty="0"/>
              <a:t>value1</a:t>
            </a:r>
            <a:r>
              <a:rPr lang="en-US" altLang="zh-TW" dirty="0" smtClean="0"/>
              <a:t>=</a:t>
            </a:r>
            <a:r>
              <a:rPr lang="zh-TW" altLang="en-US" dirty="0" smtClean="0">
                <a:solidFill>
                  <a:srgbClr val="FF0000"/>
                </a:solidFill>
              </a:rPr>
              <a:t>想要輸入的文字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0" y="3066176"/>
            <a:ext cx="8004520" cy="30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88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透過感測器觸發</a:t>
            </a:r>
            <a:r>
              <a:rPr lang="en-US" altLang="zh-TW" dirty="0" smtClean="0"/>
              <a:t>-DHT11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我們簡單的使用</a:t>
            </a:r>
            <a:r>
              <a:rPr lang="en-US" altLang="zh-TW" dirty="0" smtClean="0"/>
              <a:t>DHT11-</a:t>
            </a:r>
            <a:r>
              <a:rPr lang="zh-TW" altLang="en-US" dirty="0"/>
              <a:t>溫</a:t>
            </a:r>
            <a:r>
              <a:rPr lang="zh-TW" altLang="en-US" dirty="0" smtClean="0"/>
              <a:t>溼度</a:t>
            </a:r>
            <a:r>
              <a:rPr lang="zh-TW" altLang="en-US" dirty="0"/>
              <a:t>感測</a:t>
            </a:r>
            <a:r>
              <a:rPr lang="zh-TW" altLang="en-US" dirty="0" smtClean="0"/>
              <a:t>器來觸發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機器人，達到溫度濕度過高時，在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提出警報訊息。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47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930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接線圖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4" y="1071054"/>
            <a:ext cx="5929667" cy="511738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48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9900" y="4851400"/>
            <a:ext cx="2197100" cy="977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+</a:t>
            </a:r>
          </a:p>
          <a:p>
            <a:pPr algn="ctr"/>
            <a:r>
              <a:rPr lang="en-US" altLang="zh-TW" sz="2400" dirty="0" smtClean="0"/>
              <a:t>Data</a:t>
            </a:r>
          </a:p>
          <a:p>
            <a:pPr algn="ctr"/>
            <a:r>
              <a:rPr lang="en-US" altLang="zh-TW" sz="2400" dirty="0"/>
              <a:t>-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595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E</a:t>
            </a:r>
            <a:r>
              <a:rPr lang="en-US" altLang="zh-TW" dirty="0" smtClean="0"/>
              <a:t>SP32_temp_line.ino</a:t>
            </a:r>
            <a:r>
              <a:rPr lang="zh-TW" altLang="en-US" dirty="0" smtClean="0"/>
              <a:t>檔案，點選</a:t>
            </a:r>
            <a:r>
              <a:rPr lang="zh-TW" altLang="en-US" dirty="0"/>
              <a:t>上</a:t>
            </a:r>
            <a:r>
              <a:rPr lang="zh-TW" altLang="en-US" dirty="0" smtClean="0"/>
              <a:t>傳檔案後即可。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49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553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</a:t>
            </a:r>
            <a:r>
              <a:rPr lang="zh-TW" altLang="en-US" dirty="0" smtClean="0"/>
              <a:t> 人工智慧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2344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effectLst/>
              </a:rPr>
              <a:t>「人工智慧」名詞最早開始於</a:t>
            </a:r>
            <a:r>
              <a:rPr lang="en-US" altLang="zh-TW" dirty="0">
                <a:effectLst/>
              </a:rPr>
              <a:t>1950</a:t>
            </a:r>
            <a:r>
              <a:rPr lang="zh-TW" altLang="en-US" dirty="0">
                <a:effectLst/>
              </a:rPr>
              <a:t>年代。人工智慧的目標，希望能讓電腦像人類般思考與學習。被視為工智慧之父的圖靈</a:t>
            </a:r>
            <a:r>
              <a:rPr lang="en-US" altLang="zh-TW" dirty="0">
                <a:effectLst/>
              </a:rPr>
              <a:t>(Alan </a:t>
            </a:r>
            <a:r>
              <a:rPr lang="en-US" altLang="zh-TW" dirty="0" err="1">
                <a:effectLst/>
              </a:rPr>
              <a:t>Mathison</a:t>
            </a:r>
            <a:r>
              <a:rPr lang="en-US" altLang="zh-TW" dirty="0">
                <a:effectLst/>
              </a:rPr>
              <a:t> Turing)</a:t>
            </a:r>
            <a:r>
              <a:rPr lang="zh-TW" altLang="en-US" dirty="0">
                <a:effectLst/>
              </a:rPr>
              <a:t>，提出了有名的「圖靈測試」</a:t>
            </a:r>
            <a:r>
              <a:rPr lang="en-US" altLang="zh-TW" dirty="0">
                <a:effectLst/>
              </a:rPr>
              <a:t>(Turing Testing)</a:t>
            </a:r>
            <a:r>
              <a:rPr lang="zh-TW" altLang="en-US" dirty="0">
                <a:effectLst/>
              </a:rPr>
              <a:t>：人類與機器透過電傳設備對話，如果人類無法根據這些對話過程，判斷對方是機器或人，就算通過圖靈測試，認定這台機器具有人工智慧。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77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Voice kit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323439"/>
          </a:xfrm>
        </p:spPr>
        <p:txBody>
          <a:bodyPr/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推出語音助手套件，提供像是</a:t>
            </a:r>
            <a:r>
              <a:rPr lang="en-US" altLang="zh-TW" dirty="0" smtClean="0"/>
              <a:t>Siri</a:t>
            </a:r>
            <a:r>
              <a:rPr lang="zh-TW" altLang="en-US" dirty="0" smtClean="0"/>
              <a:t>的功能。</a:t>
            </a:r>
            <a:r>
              <a:rPr lang="zh-TW" altLang="en-US" dirty="0" smtClean="0"/>
              <a:t>除了可以與他對話、問一些問題之外，</a:t>
            </a:r>
            <a:r>
              <a:rPr lang="zh-TW" altLang="en-US" dirty="0"/>
              <a:t>您還可以添加自己的問題和</a:t>
            </a:r>
            <a:r>
              <a:rPr lang="zh-TW" altLang="en-US" dirty="0" smtClean="0"/>
              <a:t>答案，也可以透過此方式控制其他設備。</a:t>
            </a:r>
            <a:r>
              <a:rPr lang="zh-TW" altLang="en-US" dirty="0"/>
              <a:t>所有這些都在一個方便的小紙板立方體中</a:t>
            </a:r>
            <a:r>
              <a:rPr lang="zh-TW" altLang="en-US" dirty="0" smtClean="0"/>
              <a:t>，而透過</a:t>
            </a:r>
            <a:r>
              <a:rPr lang="en-US" altLang="zh-TW" dirty="0" smtClean="0"/>
              <a:t>Raspberry Pi</a:t>
            </a:r>
            <a:r>
              <a:rPr lang="zh-TW" altLang="en-US" dirty="0" smtClean="0"/>
              <a:t>來當作他的動力來源。一切都能夠自己建立。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7410" name="Picture 2" descr="https://aiyprojects.withgoogle.com/static/images/voice-v1/hero-box-green@1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t="851" r="39476" b="27659"/>
          <a:stretch/>
        </p:blipFill>
        <p:spPr bwMode="auto">
          <a:xfrm>
            <a:off x="5499313" y="2282717"/>
            <a:ext cx="4057224" cy="43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02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清點一下您所拿到的設備吧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94753" y="1581912"/>
            <a:ext cx="2311401" cy="46831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1.</a:t>
            </a:r>
            <a:r>
              <a:rPr lang="zh-TW" altLang="en-US" dirty="0" smtClean="0"/>
              <a:t>語音擴充板*</a:t>
            </a:r>
            <a:r>
              <a:rPr lang="en-US" altLang="zh-TW" dirty="0" smtClean="0"/>
              <a:t>1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2.</a:t>
            </a:r>
            <a:r>
              <a:rPr lang="zh-TW" altLang="en-US" dirty="0" smtClean="0"/>
              <a:t>語音麥克風*</a:t>
            </a:r>
            <a:r>
              <a:rPr lang="en-US" altLang="zh-TW" dirty="0" smtClean="0"/>
              <a:t>1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3.</a:t>
            </a:r>
            <a:r>
              <a:rPr lang="zh-TW" altLang="en-US" dirty="0" smtClean="0"/>
              <a:t>塑膠支架*</a:t>
            </a:r>
            <a:r>
              <a:rPr lang="en-US" altLang="zh-TW" dirty="0" smtClean="0"/>
              <a:t>2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4.3</a:t>
            </a:r>
            <a:r>
              <a:rPr lang="zh-TW" altLang="en-US" dirty="0" smtClean="0"/>
              <a:t>吋喇叭*</a:t>
            </a:r>
            <a:r>
              <a:rPr lang="en-US" altLang="zh-TW" dirty="0" smtClean="0"/>
              <a:t>1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5.</a:t>
            </a:r>
            <a:r>
              <a:rPr lang="zh-TW" altLang="en-US" dirty="0" smtClean="0"/>
              <a:t>超級大按鈕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6.4pin</a:t>
            </a:r>
            <a:r>
              <a:rPr lang="zh-TW" altLang="en-US" dirty="0" smtClean="0"/>
              <a:t>按鈕排線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7.5pin</a:t>
            </a:r>
            <a:r>
              <a:rPr lang="zh-TW" altLang="en-US" dirty="0" smtClean="0"/>
              <a:t>連接線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8.</a:t>
            </a:r>
            <a:r>
              <a:rPr lang="zh-TW" altLang="en-US" dirty="0" smtClean="0"/>
              <a:t>語音外</a:t>
            </a:r>
            <a:r>
              <a:rPr lang="zh-TW" altLang="en-US" dirty="0"/>
              <a:t>紙</a:t>
            </a:r>
            <a:r>
              <a:rPr lang="zh-TW" altLang="en-US" dirty="0" smtClean="0"/>
              <a:t>盒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9.</a:t>
            </a:r>
            <a:r>
              <a:rPr lang="zh-TW" altLang="en-US" dirty="0" smtClean="0"/>
              <a:t>語音內紙盒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26" name="Picture 2" descr="Materia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752"/>
            <a:ext cx="7246984" cy="483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/>
          <p:cNvSpPr/>
          <p:nvPr/>
        </p:nvSpPr>
        <p:spPr>
          <a:xfrm>
            <a:off x="2871216" y="1581912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330761" y="3382645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599504" y="2920175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4604766" y="5573207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1013841" y="5310949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1713928" y="1385272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6461890" y="1734312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4524124" y="1670812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4261866" y="4102862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9243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2" cy="400110"/>
          </a:xfrm>
        </p:spPr>
        <p:txBody>
          <a:bodyPr/>
          <a:lstStyle/>
          <a:p>
            <a:r>
              <a:rPr lang="zh-TW" altLang="en-US" dirty="0" smtClean="0"/>
              <a:t>首先，先將塑膠支架插入</a:t>
            </a:r>
            <a:r>
              <a:rPr lang="en-US" altLang="zh-TW" dirty="0" smtClean="0"/>
              <a:t>Rpi3</a:t>
            </a:r>
            <a:r>
              <a:rPr lang="zh-TW" altLang="en-US" dirty="0" smtClean="0"/>
              <a:t>的黃色接鎖點中</a:t>
            </a:r>
            <a:r>
              <a:rPr lang="en-US" altLang="zh-TW" dirty="0" smtClean="0"/>
              <a:t>(</a:t>
            </a:r>
            <a:r>
              <a:rPr lang="zh-TW" altLang="en-US" dirty="0" smtClean="0"/>
              <a:t>斜對角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2050" name="Picture 2" descr="çµè£ç¡¬ä»¶æ å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17" y="2239276"/>
            <a:ext cx="6428028" cy="42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245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將語音擴充板與</a:t>
            </a:r>
            <a:r>
              <a:rPr lang="en-US" altLang="zh-TW" dirty="0" smtClean="0"/>
              <a:t>Rpi3</a:t>
            </a:r>
            <a:r>
              <a:rPr lang="zh-TW" altLang="en-US" dirty="0" smtClean="0"/>
              <a:t>合體</a:t>
            </a:r>
            <a:r>
              <a:rPr lang="en-US" altLang="zh-TW" dirty="0" smtClean="0"/>
              <a:t>!!!</a:t>
            </a:r>
            <a:r>
              <a:rPr lang="zh-TW" altLang="en-US" dirty="0" smtClean="0"/>
              <a:t>輕輕將語音擴充板與塑膠支架卡上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33" y="2240628"/>
            <a:ext cx="6424393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6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將喇叭線接上語音擴充板，藍色端子為喇叭連接孔。紅線接在</a:t>
            </a:r>
            <a:r>
              <a:rPr lang="en-US" altLang="zh-TW" dirty="0" smtClean="0"/>
              <a:t>+</a:t>
            </a:r>
            <a:r>
              <a:rPr lang="zh-TW" altLang="en-US" dirty="0" smtClean="0"/>
              <a:t>，黑色接在</a:t>
            </a:r>
            <a:r>
              <a:rPr lang="en-US" altLang="zh-TW" dirty="0" smtClean="0"/>
              <a:t>-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86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利用一字起子將喇叭端子鎖緊。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86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接著將</a:t>
            </a:r>
            <a:r>
              <a:rPr lang="en-US" altLang="zh-TW" dirty="0" smtClean="0"/>
              <a:t>4pin</a:t>
            </a:r>
            <a:r>
              <a:rPr lang="zh-TW" altLang="en-US" dirty="0" smtClean="0"/>
              <a:t>連接線插在板子上標有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的連接埠上，有防呆設計。插不進去換邊插就對了。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32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接著將</a:t>
            </a:r>
            <a:r>
              <a:rPr lang="en-US" altLang="zh-TW" dirty="0" smtClean="0"/>
              <a:t>5pin</a:t>
            </a:r>
            <a:r>
              <a:rPr lang="zh-TW" altLang="en-US" dirty="0" smtClean="0"/>
              <a:t>連接線接在語音麥克風上，一樣有防呆。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43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而另一端請接在板子上標有</a:t>
            </a:r>
            <a:r>
              <a:rPr lang="en-US" altLang="zh-TW" dirty="0" smtClean="0"/>
              <a:t>Mic</a:t>
            </a:r>
            <a:r>
              <a:rPr lang="zh-TW" altLang="en-US" dirty="0" smtClean="0"/>
              <a:t>字樣的白色連接埠。麥克風就連接完成了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78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6" y="3352515"/>
            <a:ext cx="8647611" cy="646331"/>
          </a:xfrm>
        </p:spPr>
        <p:txBody>
          <a:bodyPr/>
          <a:lstStyle/>
          <a:p>
            <a:pPr algn="ctr"/>
            <a:r>
              <a:rPr lang="zh-TW" altLang="en-US" sz="3600" dirty="0" smtClean="0"/>
              <a:t>現在先把設備丟旁邊，我們先來做美勞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59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43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dirty="0">
                <a:effectLst/>
              </a:rPr>
              <a:t>機器學習（</a:t>
            </a:r>
            <a:r>
              <a:rPr lang="en-US" altLang="zh-TW" dirty="0">
                <a:effectLst/>
              </a:rPr>
              <a:t>Machine Learning</a:t>
            </a:r>
            <a:r>
              <a:rPr lang="zh-TW" altLang="en-US" dirty="0">
                <a:effectLst/>
              </a:rPr>
              <a:t>）</a:t>
            </a:r>
            <a:endParaRPr lang="en-US" altLang="zh-TW" dirty="0">
              <a:effectLst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32673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effectLst/>
              </a:rPr>
              <a:t>機器應用相當廣泛，例如：推薦引擎、定向廣告、需求預測、垃圾郵件過濾、醫學診斷、自然語言處理、搜索引擎、詐騙偵測、證券分析、視覺辨識、語音識別、手寫識別等等。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>
                <a:effectLst/>
              </a:rPr>
              <a:t/>
            </a:r>
            <a:br>
              <a:rPr lang="zh-TW" altLang="en-US" dirty="0">
                <a:effectLst/>
              </a:rPr>
            </a:br>
            <a:r>
              <a:rPr lang="zh-TW" altLang="en-US" dirty="0">
                <a:effectLst/>
              </a:rPr>
              <a:t>機器學習是人工智慧的分支，機器學習是透過演算法，使用大量資料進行訓練，訓練完成後會產生模型。未來當有新的資料，我們可以使用訓練產生的模型進行預測。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04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先找到外紙盒，將他立起做為正方形的樣子，先將底板有</a:t>
            </a:r>
            <a:r>
              <a:rPr lang="en-US" altLang="zh-TW" dirty="0" smtClean="0"/>
              <a:t>FOLD1</a:t>
            </a:r>
            <a:r>
              <a:rPr lang="zh-TW" altLang="en-US" dirty="0" smtClean="0"/>
              <a:t>往內折。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0" y="2204628"/>
            <a:ext cx="64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4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而將</a:t>
            </a:r>
            <a:r>
              <a:rPr lang="en-US" altLang="zh-TW" dirty="0" smtClean="0"/>
              <a:t>FOLD2-FOLD4</a:t>
            </a:r>
            <a:r>
              <a:rPr lang="zh-TW" altLang="en-US" dirty="0" smtClean="0"/>
              <a:t>依序內折，最後將紙盒組合起來變成固定式底板即可。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0" y="2204628"/>
            <a:ext cx="64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6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接著換內紙盒，請將</a:t>
            </a:r>
            <a:r>
              <a:rPr lang="en-US" altLang="zh-TW" dirty="0" smtClean="0"/>
              <a:t>1</a:t>
            </a:r>
            <a:r>
              <a:rPr lang="zh-TW" altLang="en-US" dirty="0" smtClean="0"/>
              <a:t>號與</a:t>
            </a:r>
            <a:r>
              <a:rPr lang="en-US" altLang="zh-TW" dirty="0" smtClean="0"/>
              <a:t>2</a:t>
            </a:r>
            <a:r>
              <a:rPr lang="zh-TW" altLang="en-US" dirty="0" smtClean="0"/>
              <a:t>號摺疊成下圖的樣子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3074" name="Picture 2" descr="æ§å»ºæ¡åå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30" y="1906436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ãwha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60" y="1860244"/>
            <a:ext cx="6983339" cy="46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46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並將上方有</a:t>
            </a:r>
            <a:r>
              <a:rPr lang="en-US" altLang="zh-TW" dirty="0" smtClean="0"/>
              <a:t>U</a:t>
            </a:r>
            <a:r>
              <a:rPr lang="zh-TW" altLang="en-US" dirty="0" smtClean="0"/>
              <a:t>行切口往外推出去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4098" name="Picture 2" descr="æ§å»ºæ¡åå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30" y="2204628"/>
            <a:ext cx="64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488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其他的部分也向外翻折，這接下來是要裝喇叭用的，所以紅框的部分請老師們幫忙注意一下，讓他有個凹槽能夠放喇叭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0" y="2204628"/>
            <a:ext cx="6480000" cy="4320000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3367314" y="2728686"/>
            <a:ext cx="1030515" cy="23564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4441371" y="4920343"/>
            <a:ext cx="518159" cy="1451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 flipV="1">
            <a:off x="3882571" y="2728686"/>
            <a:ext cx="1076076" cy="2191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367314" y="2728686"/>
            <a:ext cx="5142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985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最後會長這樣。有需要協助或是覺得您手上的紙盒長的怪怪的，請找教室在逛街的服務人員。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122" name="Picture 2" descr="æ§å»ºæ¡åå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30" y="2204628"/>
            <a:ext cx="64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247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接下來剛剛我們推出的那個</a:t>
            </a:r>
            <a:r>
              <a:rPr lang="en-US" altLang="zh-TW" dirty="0" smtClean="0"/>
              <a:t>U</a:t>
            </a:r>
            <a:r>
              <a:rPr lang="zh-TW" altLang="en-US" dirty="0" smtClean="0"/>
              <a:t>行凹槽，是來放喇叭後面單體的部分，他剛好可以卡進凹槽，請將牠放入。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30" y="2204628"/>
            <a:ext cx="64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88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最後將</a:t>
            </a:r>
            <a:r>
              <a:rPr lang="en-US" altLang="zh-TW" dirty="0" err="1" smtClean="0"/>
              <a:t>Rpi</a:t>
            </a:r>
            <a:r>
              <a:rPr lang="zh-TW" altLang="en-US" dirty="0" smtClean="0"/>
              <a:t>語音組合怪獸與紙板合體，</a:t>
            </a:r>
            <a:r>
              <a:rPr lang="en-US" altLang="zh-TW" dirty="0" smtClean="0"/>
              <a:t>2</a:t>
            </a:r>
            <a:r>
              <a:rPr lang="zh-TW" altLang="en-US" dirty="0" smtClean="0"/>
              <a:t>號手手會剛好卡在</a:t>
            </a:r>
            <a:r>
              <a:rPr lang="en-US" altLang="zh-TW" dirty="0" smtClean="0"/>
              <a:t>USB</a:t>
            </a:r>
            <a:r>
              <a:rPr lang="zh-TW" altLang="en-US" dirty="0" smtClean="0"/>
              <a:t>與語音擴充板中間的縫隙中。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6146" name="Picture 2" descr="æ§å»ºæ¡åå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40" y="2204628"/>
            <a:ext cx="647837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0303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接下來請將盒子與喇叭裝在一起，喇叭正面會對著有很多孔洞的那面。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7170" name="Picture 2" descr="æå®åæ¾å¨ä¸èµ·åå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30" y="2257588"/>
            <a:ext cx="64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55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從上面看進去會長這個樣子。請老師幫忙確認你的線是否都還健在。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69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3074" name="Picture 2" descr="https://1.bp.blogspot.com/-hVzFUiVklbw/WUNNqBLHb3I/AAAAAAAAAWE/dfcGRWIQJ4Y2LEBocoexsYcx79P3gOX_QCLcBGAs/s1600/image00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60" y="609601"/>
            <a:ext cx="8151028" cy="52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335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也請麻煩老師們檢查一下盒子側邊是否與</a:t>
            </a:r>
            <a:r>
              <a:rPr lang="en-US" altLang="zh-TW" dirty="0" err="1" smtClean="0"/>
              <a:t>Rpi</a:t>
            </a:r>
            <a:r>
              <a:rPr lang="zh-TW" altLang="en-US" dirty="0" smtClean="0"/>
              <a:t>孔位對齊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8194" name="Picture 2" descr="æå®åæ¾å¨ä¸èµ·åå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40" y="2204628"/>
            <a:ext cx="647837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74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接下來將按鈕裝上外盒上蓋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59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在另一面，將固定墊圈鎖在紙盒上方，用於固定按鈕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57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還記得那個</a:t>
            </a:r>
            <a:r>
              <a:rPr lang="en-US" altLang="zh-TW" dirty="0" smtClean="0"/>
              <a:t>4pin</a:t>
            </a:r>
            <a:r>
              <a:rPr lang="zh-TW" altLang="en-US" dirty="0" smtClean="0"/>
              <a:t>的連接線嗎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這個是要接在按鈕上的，請各位老師冷靜、細心、慢慢的，先看清楚排線位置後再接。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99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73" y="115891"/>
            <a:ext cx="9336252" cy="62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590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接下來在</a:t>
            </a:r>
            <a:r>
              <a:rPr lang="en-US" altLang="zh-TW" dirty="0" smtClean="0"/>
              <a:t>MIC</a:t>
            </a:r>
            <a:r>
              <a:rPr lang="zh-TW" altLang="en-US" dirty="0" smtClean="0"/>
              <a:t> </a:t>
            </a:r>
            <a:r>
              <a:rPr lang="en-US" altLang="zh-TW" dirty="0" smtClean="0"/>
              <a:t>BOARD</a:t>
            </a:r>
            <a:r>
              <a:rPr lang="zh-TW" altLang="en-US" dirty="0" smtClean="0"/>
              <a:t>處貼上雙面膠，要將麥克風固定於此處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9218" name="Picture 2" descr="æå®åæ¾å¨ä¸èµ·åå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40" y="2204628"/>
            <a:ext cx="647837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391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稍微出一點點力，將麥克風插在黏貼雙面膠處。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17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檢查一下，這兩顆有沒有對齊。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40" y="2204628"/>
            <a:ext cx="6478380" cy="43200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178629" y="4731657"/>
            <a:ext cx="449942" cy="493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350000" y="4731657"/>
            <a:ext cx="449942" cy="493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594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接著把線阿甚麼會露出來的東西都往裡面塞，最後將蓋子蓋上。就完成囉</a:t>
            </a:r>
            <a:r>
              <a:rPr lang="en-US" altLang="zh-TW" dirty="0" smtClean="0"/>
              <a:t>~~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242" name="Picture 2" descr="æå®åæ¾å¨ä¸èµ·åå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40" y="2204628"/>
            <a:ext cx="647837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698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記得將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卡插上，如果待會沒進到系統畫面時，最有可能就是這個問題了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79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1266" name="Picture 2" descr="æ§å»ºæ¡åå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30" y="2204628"/>
            <a:ext cx="64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9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4098" name="Picture 2" descr="https://4.bp.blogspot.com/-6SerYMZxdzI/WUNPoxVKr1I/AAAAAAAAAWQ/rqQvtE_5cHQxhI3xQrwBUhaLP5IKwV4NwCLcBGAs/s1600/image009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68" y="609601"/>
            <a:ext cx="9113812" cy="58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2313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請在數字</a:t>
            </a:r>
            <a:r>
              <a:rPr lang="en-US" altLang="zh-TW" dirty="0" smtClean="0"/>
              <a:t>1234</a:t>
            </a:r>
            <a:r>
              <a:rPr lang="zh-TW" altLang="en-US" dirty="0" smtClean="0"/>
              <a:t>的地方，分別插入滑鼠、鍵盤、</a:t>
            </a:r>
            <a:r>
              <a:rPr lang="en-US" altLang="zh-TW" dirty="0" smtClean="0"/>
              <a:t>HDMI</a:t>
            </a:r>
            <a:r>
              <a:rPr lang="zh-TW" altLang="en-US" dirty="0" smtClean="0"/>
              <a:t>轉</a:t>
            </a:r>
            <a:r>
              <a:rPr lang="en-US" altLang="zh-TW" dirty="0" smtClean="0"/>
              <a:t>VGD</a:t>
            </a:r>
            <a:r>
              <a:rPr lang="zh-TW" altLang="en-US" dirty="0" smtClean="0"/>
              <a:t>轉接線與電源線。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2290" name="Picture 2" descr="æå¥å¤åè¨­å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4" y="2349090"/>
            <a:ext cx="954521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 5"/>
          <p:cNvSpPr/>
          <p:nvPr/>
        </p:nvSpPr>
        <p:spPr>
          <a:xfrm>
            <a:off x="7065844" y="3657455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412701" y="3964269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2922016" y="4246832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739102" y="4863690"/>
            <a:ext cx="262258" cy="262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529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進到畫面後，點選此處，連接您手機的熱點。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3314" name="Picture 2" descr="æ§å»ºæ¡åå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89" y="2349090"/>
            <a:ext cx="702348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3672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檢查音頻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雙擊</a:t>
            </a:r>
            <a:r>
              <a:rPr lang="en-US" altLang="zh-TW" dirty="0" smtClean="0"/>
              <a:t>Check</a:t>
            </a:r>
            <a:r>
              <a:rPr lang="zh-TW" altLang="en-US" dirty="0" smtClean="0"/>
              <a:t> </a:t>
            </a:r>
            <a:r>
              <a:rPr lang="en-US" altLang="zh-TW" dirty="0" smtClean="0"/>
              <a:t>audio</a:t>
            </a:r>
            <a:r>
              <a:rPr lang="zh-TW" altLang="en-US" dirty="0" smtClean="0"/>
              <a:t>，來檢查語音設備有沒有故障。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4338" name="Picture 2" descr="æª¢æ¥é³é »åå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30" y="2204628"/>
            <a:ext cx="69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6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07886"/>
          </a:xfrm>
        </p:spPr>
        <p:txBody>
          <a:bodyPr/>
          <a:lstStyle/>
          <a:p>
            <a:r>
              <a:rPr lang="zh-TW" altLang="en-US" dirty="0" smtClean="0"/>
              <a:t>他會先問你有沒有聽到聲音，確認後會要請你按下鍵盤</a:t>
            </a:r>
            <a:r>
              <a:rPr lang="en-US" altLang="zh-TW" dirty="0" smtClean="0"/>
              <a:t>Enter</a:t>
            </a:r>
            <a:r>
              <a:rPr lang="zh-TW" altLang="en-US" dirty="0" smtClean="0"/>
              <a:t>鍵後對他說</a:t>
            </a:r>
            <a:r>
              <a:rPr lang="en-US" altLang="zh-TW" dirty="0" smtClean="0"/>
              <a:t>T</a:t>
            </a:r>
            <a:r>
              <a:rPr lang="en-US" altLang="zh-TW" dirty="0" smtClean="0"/>
              <a:t>esting 1 2 3…</a:t>
            </a:r>
            <a:r>
              <a:rPr lang="zh-TW" altLang="en-US" dirty="0" smtClean="0"/>
              <a:t>然後他會再重複一次，有聽到代表正常，可以開始時做囉。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5362" name="Picture 2" descr="æª¢æ¥é³é »åå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79" y="2204628"/>
            <a:ext cx="69099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7470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077218"/>
          </a:xfrm>
        </p:spPr>
        <p:txBody>
          <a:bodyPr/>
          <a:lstStyle/>
          <a:p>
            <a:r>
              <a:rPr lang="zh-TW" altLang="en-US" dirty="0" smtClean="0"/>
              <a:t>首先，請點開</a:t>
            </a:r>
            <a:r>
              <a:rPr lang="en-US" altLang="zh-TW" dirty="0" err="1" smtClean="0"/>
              <a:t>Rpi</a:t>
            </a:r>
            <a:r>
              <a:rPr lang="zh-TW" altLang="en-US" dirty="0" smtClean="0"/>
              <a:t>的瀏覽器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很像地球也確實是地球的那個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，進到網址</a:t>
            </a:r>
            <a:r>
              <a:rPr lang="en-US" altLang="zh-TW" dirty="0">
                <a:hlinkClick r:id="rId2"/>
              </a:rPr>
              <a:t>https://console.cloud.google.com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登入您的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帳號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6386" name="Picture 2" descr="ç»éGCP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30" y="2204628"/>
            <a:ext cx="691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0404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點擊此處，點選下拉式選單按鈕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7789"/>
          <a:stretch/>
        </p:blipFill>
        <p:spPr>
          <a:xfrm>
            <a:off x="387530" y="2701050"/>
            <a:ext cx="9144000" cy="3823578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643086" y="3497943"/>
            <a:ext cx="406400" cy="449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816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27528" b="9501"/>
          <a:stretch/>
        </p:blipFill>
        <p:spPr>
          <a:xfrm>
            <a:off x="387530" y="765178"/>
            <a:ext cx="9144000" cy="57041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84571" y="1080417"/>
            <a:ext cx="1233715" cy="414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3815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取一個專案名稱，此處我是取名</a:t>
            </a:r>
            <a:r>
              <a:rPr lang="en-US" altLang="zh-TW" dirty="0" smtClean="0"/>
              <a:t>voice-kit-test</a:t>
            </a:r>
            <a:r>
              <a:rPr lang="zh-TW" altLang="en-US" dirty="0" smtClean="0"/>
              <a:t>。並點選建立。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56289"/>
          <a:stretch/>
        </p:blipFill>
        <p:spPr>
          <a:xfrm>
            <a:off x="387530" y="2296891"/>
            <a:ext cx="9144000" cy="39594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5725" y="4276617"/>
            <a:ext cx="815704" cy="382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2514" y="5808330"/>
            <a:ext cx="680720" cy="382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771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點選剛新建好的專案。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0091" b="11103"/>
          <a:stretch/>
        </p:blipFill>
        <p:spPr>
          <a:xfrm>
            <a:off x="381000" y="1625600"/>
            <a:ext cx="9144000" cy="53267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93371" y="3381829"/>
            <a:ext cx="6134554" cy="333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916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69441"/>
          </a:xfrm>
        </p:spPr>
        <p:txBody>
          <a:bodyPr/>
          <a:lstStyle/>
          <a:p>
            <a:r>
              <a:rPr lang="zh-TW" altLang="en-US" dirty="0" smtClean="0"/>
              <a:t>必須先設定</a:t>
            </a:r>
            <a:r>
              <a:rPr lang="en-US" altLang="zh-TW" dirty="0" err="1" smtClean="0"/>
              <a:t>Oauth</a:t>
            </a:r>
            <a:r>
              <a:rPr lang="zh-TW" altLang="en-US" dirty="0" smtClean="0"/>
              <a:t>用戶端</a:t>
            </a:r>
            <a:r>
              <a:rPr lang="en-US" altLang="zh-TW" dirty="0" smtClean="0"/>
              <a:t>I</a:t>
            </a:r>
            <a:r>
              <a:rPr lang="en-US" altLang="zh-TW" dirty="0" smtClean="0"/>
              <a:t>D</a:t>
            </a:r>
            <a:r>
              <a:rPr lang="zh-TW" altLang="en-US" dirty="0" smtClean="0"/>
              <a:t>，點選右側按鈕或進入下方網址。</a:t>
            </a:r>
            <a:endParaRPr lang="en-US" altLang="zh-TW" dirty="0" smtClean="0"/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://console.cloud.google.com/apis/credentials/oauthclient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89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7591"/>
          <a:stretch/>
        </p:blipFill>
        <p:spPr>
          <a:xfrm>
            <a:off x="387530" y="2308243"/>
            <a:ext cx="9144000" cy="39909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71543" y="4412343"/>
            <a:ext cx="1111793" cy="493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74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深度學習</a:t>
            </a:r>
            <a:r>
              <a:rPr lang="en-US" altLang="zh-TW" dirty="0">
                <a:effectLst/>
              </a:rPr>
              <a:t>(Deep Learning</a:t>
            </a:r>
            <a:r>
              <a:rPr lang="en-US" altLang="zh-TW" dirty="0" smtClean="0">
                <a:effectLst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28623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深度學習又是機器學習的分支，深度學習是人工智慧中，成長最快的領域，深度學習模擬人類神經網絡的運作方式，常見的深度學習架構，如多層感知器</a:t>
            </a:r>
            <a:r>
              <a:rPr lang="en-US" altLang="zh-TW" dirty="0"/>
              <a:t>(Multilayer Perceptron)</a:t>
            </a:r>
            <a:r>
              <a:rPr lang="zh-TW" altLang="en-US" dirty="0"/>
              <a:t>、深度神經網路</a:t>
            </a:r>
            <a:r>
              <a:rPr lang="en-US" altLang="zh-TW" dirty="0"/>
              <a:t>DNN(Deep Neural Network)</a:t>
            </a:r>
            <a:r>
              <a:rPr lang="zh-TW" altLang="en-US" dirty="0"/>
              <a:t>、卷積神經網路</a:t>
            </a:r>
            <a:r>
              <a:rPr lang="en-US" altLang="zh-TW" dirty="0"/>
              <a:t>CNN(Convolutional Neural Network)</a:t>
            </a:r>
            <a:r>
              <a:rPr lang="zh-TW" altLang="en-US" dirty="0"/>
              <a:t>、遞迴神經網路</a:t>
            </a:r>
            <a:r>
              <a:rPr lang="en-US" altLang="zh-TW" dirty="0"/>
              <a:t>RNN(Recurrent Neural Network)</a:t>
            </a:r>
            <a:r>
              <a:rPr lang="zh-TW" altLang="en-US" dirty="0"/>
              <a:t>。深度學習特別應用於視覺辨識、語音識別、自然語言處理、生物醫學等領域，取得非常好的效果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59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8781" r="13373" b="25670"/>
          <a:stretch/>
        </p:blipFill>
        <p:spPr>
          <a:xfrm>
            <a:off x="998944" y="115891"/>
            <a:ext cx="7921171" cy="61685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41486" y="1582057"/>
            <a:ext cx="3352800" cy="111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541486" y="5892800"/>
            <a:ext cx="566057" cy="391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710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55913" b="53586"/>
          <a:stretch/>
        </p:blipFill>
        <p:spPr>
          <a:xfrm>
            <a:off x="2258512" y="440534"/>
            <a:ext cx="5269413" cy="570932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81943" y="4905829"/>
            <a:ext cx="2307771" cy="478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489201" y="4303486"/>
            <a:ext cx="747485" cy="312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481943" y="5515429"/>
            <a:ext cx="747485" cy="312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8175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接著會得到</a:t>
            </a:r>
            <a:r>
              <a:rPr lang="en-US" altLang="zh-TW" dirty="0" err="1" smtClean="0"/>
              <a:t>Oauth</a:t>
            </a:r>
            <a:r>
              <a:rPr lang="zh-TW" altLang="en-US" dirty="0" smtClean="0"/>
              <a:t>用戶端</a:t>
            </a:r>
            <a:r>
              <a:rPr lang="en-US" altLang="zh-TW" dirty="0" smtClean="0"/>
              <a:t>ID</a:t>
            </a:r>
            <a:r>
              <a:rPr lang="zh-TW" altLang="en-US" dirty="0" smtClean="0"/>
              <a:t>與</a:t>
            </a:r>
            <a:r>
              <a:rPr lang="en-US" altLang="zh-TW" dirty="0" smtClean="0"/>
              <a:t>key</a:t>
            </a:r>
            <a:r>
              <a:rPr lang="zh-TW" altLang="en-US" dirty="0" smtClean="0"/>
              <a:t>，這待會會用到。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0399" b="29526"/>
          <a:stretch/>
        </p:blipFill>
        <p:spPr>
          <a:xfrm>
            <a:off x="387530" y="3222172"/>
            <a:ext cx="9144000" cy="28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4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點選左側憑證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/>
              <a:t>找到</a:t>
            </a:r>
            <a:r>
              <a:rPr lang="en-US" altLang="zh-TW" dirty="0" err="1" smtClean="0"/>
              <a:t>voicekit</a:t>
            </a:r>
            <a:r>
              <a:rPr lang="en-US" altLang="zh-TW" dirty="0" smtClean="0"/>
              <a:t>-client</a:t>
            </a:r>
            <a:r>
              <a:rPr lang="zh-TW" altLang="en-US" dirty="0" smtClean="0"/>
              <a:t>項目，點選右方下載按鈕。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2657478"/>
            <a:ext cx="8524875" cy="3867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5725" y="4297139"/>
            <a:ext cx="714104" cy="435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723085" y="5770339"/>
            <a:ext cx="268515" cy="283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093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05" y="933114"/>
            <a:ext cx="6496050" cy="5105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28800" y="2510971"/>
            <a:ext cx="6342743" cy="870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451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3358605" cy="1015663"/>
          </a:xfrm>
        </p:spPr>
        <p:txBody>
          <a:bodyPr/>
          <a:lstStyle/>
          <a:p>
            <a:r>
              <a:rPr lang="zh-TW" altLang="en-US" dirty="0" smtClean="0"/>
              <a:t>請將裝置資訊與聲音和語音活動打開。沒語音沒裝置資訊怎麼玩</a:t>
            </a:r>
            <a:r>
              <a:rPr lang="en-US" altLang="zh-TW" dirty="0" smtClean="0"/>
              <a:t>~~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330" y="0"/>
            <a:ext cx="5844995" cy="67455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76384" y="1441465"/>
            <a:ext cx="5747657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42998" y="4882321"/>
            <a:ext cx="5747657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3198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600075"/>
            <a:ext cx="8620125" cy="5657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13943" y="1915886"/>
            <a:ext cx="1480457" cy="493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6649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28822"/>
          <a:stretch/>
        </p:blipFill>
        <p:spPr>
          <a:xfrm>
            <a:off x="634636" y="0"/>
            <a:ext cx="8648700" cy="61830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18971" y="3338286"/>
            <a:ext cx="1204686" cy="537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098798" y="2256012"/>
            <a:ext cx="2387601" cy="574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7223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19062"/>
            <a:ext cx="8505825" cy="66198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11712" y="3013189"/>
            <a:ext cx="2387601" cy="574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05512" y="4194634"/>
            <a:ext cx="1193801" cy="52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7296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 smtClean="0"/>
              <a:t>剛剛下載的項目會在路徑</a:t>
            </a:r>
            <a:r>
              <a:rPr lang="en-US" altLang="zh-TW" dirty="0" smtClean="0"/>
              <a:t>home/pi/Download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99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5055"/>
          <a:stretch/>
        </p:blipFill>
        <p:spPr>
          <a:xfrm>
            <a:off x="325617" y="3013189"/>
            <a:ext cx="9267825" cy="31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8953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微軟正黑體"/>
        <a:cs typeface="新細明體"/>
      </a:majorFont>
      <a:minorFont>
        <a:latin typeface="Arial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18616</TotalTime>
  <Words>3144</Words>
  <Application>Microsoft Office PowerPoint</Application>
  <PresentationFormat>A4 紙張 (210x297 公釐)</PresentationFormat>
  <Paragraphs>325</Paragraphs>
  <Slides>123</Slides>
  <Notes>2</Notes>
  <HiddenSlides>3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123</vt:i4>
      </vt:variant>
    </vt:vector>
  </HeadingPairs>
  <TitlesOfParts>
    <vt:vector size="130" baseType="lpstr">
      <vt:lpstr>微軟正黑體</vt:lpstr>
      <vt:lpstr>新細明體</vt:lpstr>
      <vt:lpstr>Arial</vt:lpstr>
      <vt:lpstr>Calibri</vt:lpstr>
      <vt:lpstr>Times New Roman</vt:lpstr>
      <vt:lpstr>Wingdings</vt:lpstr>
      <vt:lpstr>預設簡報設計</vt:lpstr>
      <vt:lpstr>AI智慧系統實務應用實習</vt:lpstr>
      <vt:lpstr>AI 人工智慧(Artificial Intelligence)</vt:lpstr>
      <vt:lpstr>PowerPoint 簡報</vt:lpstr>
      <vt:lpstr>AI之間的關聯</vt:lpstr>
      <vt:lpstr>AI 人工智慧</vt:lpstr>
      <vt:lpstr>機器學習（Machine Learning）</vt:lpstr>
      <vt:lpstr>PowerPoint 簡報</vt:lpstr>
      <vt:lpstr>PowerPoint 簡報</vt:lpstr>
      <vt:lpstr>深度學習(Deep Learning)</vt:lpstr>
      <vt:lpstr>深度學習(Deep Learning)</vt:lpstr>
      <vt:lpstr>PowerPoint 簡報</vt:lpstr>
      <vt:lpstr>GPU、TPU運算</vt:lpstr>
      <vt:lpstr>ESP32實作多平台警報系統</vt:lpstr>
      <vt:lpstr>ESP32</vt:lpstr>
      <vt:lpstr>下載CP2102 USB 驅動程式</vt:lpstr>
      <vt:lpstr>安裝Arduino IDE所需的ESP32檔案</vt:lpstr>
      <vt:lpstr>PowerPoint 簡報</vt:lpstr>
      <vt:lpstr>PowerPoint 簡報</vt:lpstr>
      <vt:lpstr>測試ESP32</vt:lpstr>
      <vt:lpstr>PowerPoint 簡報</vt:lpstr>
      <vt:lpstr>PowerPoint 簡報</vt:lpstr>
      <vt:lpstr>上傳問題~</vt:lpstr>
      <vt:lpstr>PowerPoint 簡報</vt:lpstr>
      <vt:lpstr>實驗結果</vt:lpstr>
      <vt:lpstr>IFTTT</vt:lpstr>
      <vt:lpstr>註冊IFTTT</vt:lpstr>
      <vt:lpstr>PowerPoint 簡報</vt:lpstr>
      <vt:lpstr>PowerPoint 簡報</vt:lpstr>
      <vt:lpstr>IFTTT設定</vt:lpstr>
      <vt:lpstr>IFTTT設定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查詢Webhooks金鑰</vt:lpstr>
      <vt:lpstr>PowerPoint 簡報</vt:lpstr>
      <vt:lpstr>PowerPoint 簡報</vt:lpstr>
      <vt:lpstr>透過瀏覽器測試</vt:lpstr>
      <vt:lpstr>透過感測器觸發-DHT11</vt:lpstr>
      <vt:lpstr>接線圖</vt:lpstr>
      <vt:lpstr>PowerPoint 簡報</vt:lpstr>
      <vt:lpstr>Voice kit</vt:lpstr>
      <vt:lpstr>清點一下您所拿到的設備吧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檢查音頻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透過語音控制ESP32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CH17. 進階管理–LabView介紹與Arduino</dc:title>
  <dc:creator>fu</dc:creator>
  <cp:lastModifiedBy>立夫 賀</cp:lastModifiedBy>
  <cp:revision>529</cp:revision>
  <dcterms:created xsi:type="dcterms:W3CDTF">2015-11-02T15:19:32Z</dcterms:created>
  <dcterms:modified xsi:type="dcterms:W3CDTF">2018-07-15T23:44:19Z</dcterms:modified>
</cp:coreProperties>
</file>